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14"/>
  </p:notesMasterIdLst>
  <p:sldIdLst>
    <p:sldId id="270" r:id="rId5"/>
    <p:sldId id="271" r:id="rId6"/>
    <p:sldId id="287" r:id="rId7"/>
    <p:sldId id="256" r:id="rId8"/>
    <p:sldId id="288" r:id="rId9"/>
    <p:sldId id="272" r:id="rId10"/>
    <p:sldId id="273" r:id="rId11"/>
    <p:sldId id="274" r:id="rId12"/>
    <p:sldId id="275" r:id="rId13"/>
  </p:sldIdLst>
  <p:sldSz cx="9144000" cy="6858000" type="screen4x3"/>
  <p:notesSz cx="6858000" cy="9144000"/>
  <p:embeddedFontLst>
    <p:embeddedFont>
      <p:font typeface="Bahnschrift Condensed" panose="020B0502040204020203" pitchFamily="34" charset="0"/>
      <p:regular r:id="rId15"/>
      <p:bold r:id="rId16"/>
    </p:embeddedFont>
    <p:embeddedFont>
      <p:font typeface="Century Gothic" panose="020B0502020202020204" pitchFamily="34" charset="0"/>
      <p:regular r:id="rId17"/>
      <p:bold r:id="rId18"/>
      <p:italic r:id="rId19"/>
      <p:boldItalic r:id="rId20"/>
    </p:embeddedFont>
    <p:embeddedFont>
      <p:font typeface="メイリオ" panose="020B0604030504040204" pitchFamily="50" charset="-128"/>
      <p:regular r:id="rId21"/>
      <p:bold r:id="rId22"/>
      <p:italic r:id="rId23"/>
      <p:boldItalic r:id="rId24"/>
    </p:embeddedFont>
    <p:embeddedFont>
      <p:font typeface="メイリオ" panose="020B0604030504040204" pitchFamily="50" charset="-128"/>
      <p:regular r:id="rId21"/>
      <p:bold r:id="rId22"/>
      <p:italic r:id="rId23"/>
      <p:boldItalic r:id="rId24"/>
    </p:embeddedFont>
    <p:embeddedFont>
      <p:font typeface="游ゴシック" panose="020B0400000000000000" pitchFamily="50" charset="-128"/>
      <p:regular r:id="rId25"/>
      <p:bold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FF"/>
    <a:srgbClr val="FF7C80"/>
    <a:srgbClr val="FFFF9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71D313-036C-4021-92DD-22811BF0DD0F}" v="8" dt="2019-12-10T08:40:25.787"/>
    <p1510:client id="{F1211CB6-7919-4383-6BCD-CAC06D7FEE76}" v="9" dt="2019-12-10T08:36:59.113"/>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182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customXml" Target="../customXml/item3.xml"/><Relationship Id="rId21" Type="http://schemas.openxmlformats.org/officeDocument/2006/relationships/font" Target="fonts/font7.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customXml" Target="../customXml/item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0.fntdata"/><Relationship Id="rId5" Type="http://schemas.openxmlformats.org/officeDocument/2006/relationships/slide" Target="slides/slide1.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5.fntdata"/><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2019/12/10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8B1A4AD6-C6A9-4C5E-9788-5C2956ACA0A8}" type="datetime1">
              <a:rPr kumimoji="1" lang="ja-JP" altLang="en-US" smtClean="0"/>
              <a:t>2019/12/10</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0BE96CDE-FCEC-4058-B41A-998C8FCC4EBB}" type="datetime1">
              <a:rPr kumimoji="1" lang="ja-JP" altLang="en-US" smtClean="0"/>
              <a:t>2019/12/10</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656B13BB-D60E-4F0F-97CD-09689C5E4BBA}" type="datetime1">
              <a:rPr kumimoji="1" lang="ja-JP" altLang="en-US" smtClean="0"/>
              <a:t>2019/12/10</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1460AB36-C508-40AE-B247-FC9A50C8DBAB}" type="datetime1">
              <a:rPr kumimoji="1" lang="ja-JP" altLang="en-US" smtClean="0"/>
              <a:t>2019/12/10</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2019/12/10</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794118D1-0398-4067-9E1C-38DF593B8084}" type="datetime1">
              <a:rPr kumimoji="1" lang="ja-JP" altLang="en-US" smtClean="0"/>
              <a:t>2019/12/10</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BBFCC487-9278-492A-9780-752495BDFA7F}" type="datetime1">
              <a:rPr kumimoji="1" lang="ja-JP" altLang="en-US" smtClean="0"/>
              <a:t>2019/12/10</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EF5C08CC-CBF0-4394-86CE-A092A6A51B4B}" type="datetime1">
              <a:rPr kumimoji="1" lang="ja-JP" altLang="en-US" smtClean="0"/>
              <a:t>2019/12/10</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2019/12/10</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2019/12/10</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2019/12/10</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2019/12/10</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3.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nvGraphicFramePr>
        <p:xfrm>
          <a:off x="599845" y="969361"/>
          <a:ext cx="6200140" cy="1920240"/>
        </p:xfrm>
        <a:graphic>
          <a:graphicData uri="http://schemas.openxmlformats.org/drawingml/2006/table">
            <a:tbl>
              <a:tblPr firstRow="1" bandRow="1">
                <a:tableStyleId>{5C22544A-7EE6-4342-B048-85BDC9FD1C3A}</a:tableStyleId>
              </a:tblPr>
              <a:tblGrid>
                <a:gridCol w="713105">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a:t>更新日</a:t>
                      </a:r>
                    </a:p>
                  </a:txBody>
                  <a:tcPr/>
                </a:tc>
                <a:tc>
                  <a:txBody>
                    <a:bodyPr/>
                    <a:lstStyle/>
                    <a:p>
                      <a:r>
                        <a:rPr kumimoji="1" lang="ja-JP" altLang="en-US" sz="800"/>
                        <a:t>主な内容</a:t>
                      </a:r>
                    </a:p>
                  </a:txBody>
                  <a:tcPr/>
                </a:tc>
                <a:tc>
                  <a:txBody>
                    <a:bodyPr/>
                    <a:lstStyle/>
                    <a:p>
                      <a:r>
                        <a:rPr kumimoji="1" lang="ja-JP" altLang="en-US" sz="800"/>
                        <a:t>備考</a:t>
                      </a:r>
                    </a:p>
                  </a:txBody>
                  <a:tcPr/>
                </a:tc>
                <a:extLst>
                  <a:ext uri="{0D108BD9-81ED-4DB2-BD59-A6C34878D82A}">
                    <a16:rowId xmlns:a16="http://schemas.microsoft.com/office/drawing/2014/main" val="4185926113"/>
                  </a:ext>
                </a:extLst>
              </a:tr>
              <a:tr h="211158">
                <a:tc>
                  <a:txBody>
                    <a:bodyPr/>
                    <a:lstStyle/>
                    <a:p>
                      <a:r>
                        <a:rPr kumimoji="1" lang="en-US" altLang="ja-JP" sz="800"/>
                        <a:t>2019.12.03</a:t>
                      </a:r>
                      <a:endParaRPr kumimoji="1" lang="ja-JP" altLang="en-US" sz="800"/>
                    </a:p>
                  </a:txBody>
                  <a:tcPr/>
                </a:tc>
                <a:tc>
                  <a:txBody>
                    <a:bodyPr/>
                    <a:lstStyle/>
                    <a:p>
                      <a:r>
                        <a:rPr kumimoji="1" lang="ja-JP" altLang="en-US" sz="800"/>
                        <a:t>書類作成</a:t>
                      </a:r>
                    </a:p>
                  </a:txBody>
                  <a:tcPr/>
                </a:tc>
                <a:tc>
                  <a:txBody>
                    <a:bodyPr/>
                    <a:lstStyle/>
                    <a:p>
                      <a:endParaRPr kumimoji="1" lang="ja-JP" altLang="en-US" sz="800"/>
                    </a:p>
                  </a:txBody>
                  <a:tcPr/>
                </a:tc>
                <a:extLst>
                  <a:ext uri="{0D108BD9-81ED-4DB2-BD59-A6C34878D82A}">
                    <a16:rowId xmlns:a16="http://schemas.microsoft.com/office/drawing/2014/main" val="4167916527"/>
                  </a:ext>
                </a:extLst>
              </a:tr>
              <a:tr h="0">
                <a:tc>
                  <a:txBody>
                    <a:bodyPr/>
                    <a:lstStyle/>
                    <a:p>
                      <a:r>
                        <a:rPr kumimoji="1" lang="en-US" altLang="ja-JP" sz="800"/>
                        <a:t>2019.12.10</a:t>
                      </a:r>
                      <a:endParaRPr kumimoji="1" lang="ja-JP" altLang="en-US" sz="800"/>
                    </a:p>
                  </a:txBody>
                  <a:tcPr/>
                </a:tc>
                <a:tc>
                  <a:txBody>
                    <a:bodyPr/>
                    <a:lstStyle/>
                    <a:p>
                      <a:r>
                        <a:rPr kumimoji="1" lang="ja-JP" altLang="en-US" sz="800"/>
                        <a:t>概要追加</a:t>
                      </a:r>
                    </a:p>
                  </a:txBody>
                  <a:tcPr/>
                </a:tc>
                <a:tc>
                  <a:txBody>
                    <a:bodyPr/>
                    <a:lstStyle/>
                    <a:p>
                      <a:endParaRPr kumimoji="1" lang="ja-JP" altLang="en-US" sz="800"/>
                    </a:p>
                  </a:txBody>
                  <a:tcPr/>
                </a:tc>
                <a:extLst>
                  <a:ext uri="{0D108BD9-81ED-4DB2-BD59-A6C34878D82A}">
                    <a16:rowId xmlns:a16="http://schemas.microsoft.com/office/drawing/2014/main" val="224538453"/>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432273792"/>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2172877438"/>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368866153"/>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907295995"/>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1044446053"/>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723275" cy="307777"/>
          </a:xfrm>
          <a:prstGeom prst="rect">
            <a:avLst/>
          </a:prstGeom>
          <a:noFill/>
        </p:spPr>
        <p:txBody>
          <a:bodyPr wrap="none" rtlCol="0">
            <a:spAutoFit/>
          </a:bodyPr>
          <a:lstStyle/>
          <a:p>
            <a:r>
              <a:rPr kumimoji="1" lang="ja-JP" altLang="en-US" sz="1400" b="1"/>
              <a:t>●概要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1467068" cy="246221"/>
          </a:xfrm>
          <a:prstGeom prst="rect">
            <a:avLst/>
          </a:prstGeom>
          <a:noFill/>
        </p:spPr>
        <p:txBody>
          <a:bodyPr wrap="none" rtlCol="0">
            <a:spAutoFit/>
          </a:bodyPr>
          <a:lstStyle/>
          <a:p>
            <a:r>
              <a:rPr kumimoji="1" lang="ja-JP" altLang="en-US" sz="1000"/>
              <a:t>支援兵器全般の仕様。</a:t>
            </a:r>
            <a:endParaRPr kumimoji="1" lang="en-US" altLang="ja-JP" sz="1000"/>
          </a:p>
        </p:txBody>
      </p:sp>
      <p:sp>
        <p:nvSpPr>
          <p:cNvPr id="7" name="テキスト ボックス 6">
            <a:extLst>
              <a:ext uri="{FF2B5EF4-FFF2-40B4-BE49-F238E27FC236}">
                <a16:creationId xmlns:a16="http://schemas.microsoft.com/office/drawing/2014/main" id="{AE3D2AF1-3200-48C2-98E2-0311BECCED94}"/>
              </a:ext>
            </a:extLst>
          </p:cNvPr>
          <p:cNvSpPr txBox="1"/>
          <p:nvPr/>
        </p:nvSpPr>
        <p:spPr>
          <a:xfrm>
            <a:off x="415419" y="1215582"/>
            <a:ext cx="1441420" cy="307777"/>
          </a:xfrm>
          <a:prstGeom prst="rect">
            <a:avLst/>
          </a:prstGeom>
          <a:noFill/>
        </p:spPr>
        <p:txBody>
          <a:bodyPr wrap="none" rtlCol="0">
            <a:spAutoFit/>
          </a:bodyPr>
          <a:lstStyle/>
          <a:p>
            <a:r>
              <a:rPr kumimoji="1" lang="ja-JP" altLang="en-US" sz="1400" b="1"/>
              <a:t>●支援兵器とは</a:t>
            </a:r>
          </a:p>
        </p:txBody>
      </p:sp>
      <p:sp>
        <p:nvSpPr>
          <p:cNvPr id="20" name="テキスト ボックス 19">
            <a:extLst>
              <a:ext uri="{FF2B5EF4-FFF2-40B4-BE49-F238E27FC236}">
                <a16:creationId xmlns:a16="http://schemas.microsoft.com/office/drawing/2014/main" id="{16E599AB-CDF2-4835-83A8-CCA8A849AA0E}"/>
              </a:ext>
            </a:extLst>
          </p:cNvPr>
          <p:cNvSpPr txBox="1"/>
          <p:nvPr/>
        </p:nvSpPr>
        <p:spPr>
          <a:xfrm>
            <a:off x="591845" y="1525744"/>
            <a:ext cx="3903633" cy="553998"/>
          </a:xfrm>
          <a:prstGeom prst="rect">
            <a:avLst/>
          </a:prstGeom>
          <a:noFill/>
        </p:spPr>
        <p:txBody>
          <a:bodyPr wrap="none" rtlCol="0">
            <a:spAutoFit/>
          </a:bodyPr>
          <a:lstStyle/>
          <a:p>
            <a:r>
              <a:rPr kumimoji="1" lang="ja-JP" altLang="en-US" sz="1000"/>
              <a:t>・メインで戦闘している部隊をサポートする比較的大型な兵器。</a:t>
            </a:r>
            <a:endParaRPr kumimoji="1" lang="en-US" altLang="ja-JP" sz="1000"/>
          </a:p>
          <a:p>
            <a:r>
              <a:rPr kumimoji="1" lang="ja-JP" altLang="en-US" sz="1000"/>
              <a:t>・定期的に遠方から砲撃等を行う。</a:t>
            </a:r>
            <a:endParaRPr kumimoji="1" lang="en-US" altLang="ja-JP" sz="1000"/>
          </a:p>
          <a:p>
            <a:r>
              <a:rPr kumimoji="1" lang="ja-JP" altLang="en-US" sz="1000"/>
              <a:t>・隊員を１名、操作する者として配置する必要がある。</a:t>
            </a:r>
            <a:endParaRPr kumimoji="1" lang="en-US" altLang="ja-JP" sz="1000"/>
          </a:p>
        </p:txBody>
      </p:sp>
      <p:sp>
        <p:nvSpPr>
          <p:cNvPr id="21" name="テキスト ボックス 20">
            <a:extLst>
              <a:ext uri="{FF2B5EF4-FFF2-40B4-BE49-F238E27FC236}">
                <a16:creationId xmlns:a16="http://schemas.microsoft.com/office/drawing/2014/main" id="{9B7B44FD-7DC0-45F2-86B8-066971F3F02F}"/>
              </a:ext>
            </a:extLst>
          </p:cNvPr>
          <p:cNvSpPr txBox="1"/>
          <p:nvPr/>
        </p:nvSpPr>
        <p:spPr>
          <a:xfrm>
            <a:off x="591845" y="2195973"/>
            <a:ext cx="1877437" cy="276999"/>
          </a:xfrm>
          <a:prstGeom prst="rect">
            <a:avLst/>
          </a:prstGeom>
          <a:noFill/>
        </p:spPr>
        <p:txBody>
          <a:bodyPr wrap="none" rtlCol="0">
            <a:spAutoFit/>
          </a:bodyPr>
          <a:lstStyle/>
          <a:p>
            <a:r>
              <a:rPr kumimoji="1" lang="ja-JP" altLang="en-US" sz="1200" b="1"/>
              <a:t>○兵科による種類・特徴</a:t>
            </a:r>
          </a:p>
        </p:txBody>
      </p:sp>
      <p:graphicFrame>
        <p:nvGraphicFramePr>
          <p:cNvPr id="11" name="表 4">
            <a:extLst>
              <a:ext uri="{FF2B5EF4-FFF2-40B4-BE49-F238E27FC236}">
                <a16:creationId xmlns:a16="http://schemas.microsoft.com/office/drawing/2014/main" id="{B5205493-52D5-40B6-AA64-5C791B535856}"/>
              </a:ext>
            </a:extLst>
          </p:cNvPr>
          <p:cNvGraphicFramePr>
            <a:graphicFrameLocks noGrp="1"/>
          </p:cNvGraphicFramePr>
          <p:nvPr/>
        </p:nvGraphicFramePr>
        <p:xfrm>
          <a:off x="850207" y="2785368"/>
          <a:ext cx="5738422" cy="3627120"/>
        </p:xfrm>
        <a:graphic>
          <a:graphicData uri="http://schemas.openxmlformats.org/drawingml/2006/table">
            <a:tbl>
              <a:tblPr firstRow="1" bandRow="1">
                <a:tableStyleId>{5940675A-B579-460E-94D1-54222C63F5DA}</a:tableStyleId>
              </a:tblPr>
              <a:tblGrid>
                <a:gridCol w="852805">
                  <a:extLst>
                    <a:ext uri="{9D8B030D-6E8A-4147-A177-3AD203B41FA5}">
                      <a16:colId xmlns:a16="http://schemas.microsoft.com/office/drawing/2014/main" val="2910900469"/>
                    </a:ext>
                  </a:extLst>
                </a:gridCol>
                <a:gridCol w="979805">
                  <a:extLst>
                    <a:ext uri="{9D8B030D-6E8A-4147-A177-3AD203B41FA5}">
                      <a16:colId xmlns:a16="http://schemas.microsoft.com/office/drawing/2014/main" val="1731609416"/>
                    </a:ext>
                  </a:extLst>
                </a:gridCol>
                <a:gridCol w="3905812">
                  <a:extLst>
                    <a:ext uri="{9D8B030D-6E8A-4147-A177-3AD203B41FA5}">
                      <a16:colId xmlns:a16="http://schemas.microsoft.com/office/drawing/2014/main" val="200947910"/>
                    </a:ext>
                  </a:extLst>
                </a:gridCol>
              </a:tblGrid>
              <a:tr h="170755">
                <a:tc>
                  <a:txBody>
                    <a:bodyPr/>
                    <a:lstStyle/>
                    <a:p>
                      <a:r>
                        <a:rPr kumimoji="1" lang="ja-JP" altLang="en-US" sz="800">
                          <a:latin typeface="+mn-ea"/>
                          <a:ea typeface="+mn-ea"/>
                        </a:rPr>
                        <a:t>兵科</a:t>
                      </a:r>
                    </a:p>
                  </a:txBody>
                  <a:tcPr>
                    <a:solidFill>
                      <a:schemeClr val="accent5">
                        <a:lumMod val="20000"/>
                        <a:lumOff val="80000"/>
                      </a:schemeClr>
                    </a:solidFill>
                  </a:tcPr>
                </a:tc>
                <a:tc gridSpan="2">
                  <a:txBody>
                    <a:bodyPr/>
                    <a:lstStyle/>
                    <a:p>
                      <a:r>
                        <a:rPr kumimoji="1" lang="ja-JP" altLang="en-US" sz="800">
                          <a:latin typeface="+mn-ea"/>
                          <a:ea typeface="+mn-ea"/>
                        </a:rPr>
                        <a:t>特徴</a:t>
                      </a:r>
                    </a:p>
                  </a:txBody>
                  <a:tcPr>
                    <a:solidFill>
                      <a:schemeClr val="accent5">
                        <a:lumMod val="20000"/>
                        <a:lumOff val="80000"/>
                      </a:schemeClr>
                    </a:solidFill>
                  </a:tcPr>
                </a:tc>
                <a:tc hMerge="1">
                  <a:txBody>
                    <a:bodyPr/>
                    <a:lstStyle/>
                    <a:p>
                      <a:endParaRPr kumimoji="1" lang="ja-JP" altLang="en-US"/>
                    </a:p>
                  </a:txBody>
                  <a:tcPr/>
                </a:tc>
                <a:extLst>
                  <a:ext uri="{0D108BD9-81ED-4DB2-BD59-A6C34878D82A}">
                    <a16:rowId xmlns:a16="http://schemas.microsoft.com/office/drawing/2014/main" val="776258044"/>
                  </a:ext>
                </a:extLst>
              </a:tr>
              <a:tr h="170755">
                <a:tc rowSpan="2">
                  <a:txBody>
                    <a:bodyPr/>
                    <a:lstStyle/>
                    <a:p>
                      <a:r>
                        <a:rPr kumimoji="1" lang="ja-JP" altLang="en-US" sz="800">
                          <a:latin typeface="+mn-ea"/>
                          <a:ea typeface="+mn-ea"/>
                        </a:rPr>
                        <a:t>野戦特科</a:t>
                      </a:r>
                    </a:p>
                  </a:txBody>
                  <a:tcPr>
                    <a:solidFill>
                      <a:schemeClr val="bg1"/>
                    </a:solidFill>
                  </a:tcPr>
                </a:tc>
                <a:tc>
                  <a:txBody>
                    <a:bodyPr/>
                    <a:lstStyle/>
                    <a:p>
                      <a:r>
                        <a:rPr kumimoji="1" lang="ja-JP" altLang="en-US" sz="800">
                          <a:latin typeface="+mn-ea"/>
                          <a:ea typeface="+mn-ea"/>
                        </a:rPr>
                        <a:t>兵科イメージ</a:t>
                      </a:r>
                      <a:endParaRPr kumimoji="1" lang="en-US" altLang="ja-JP" sz="800">
                        <a:latin typeface="+mn-ea"/>
                        <a:ea typeface="+mn-ea"/>
                      </a:endParaRPr>
                    </a:p>
                  </a:txBody>
                  <a:tcPr>
                    <a:lnR w="6350" cap="flat" cmpd="sng" algn="ctr">
                      <a:solidFill>
                        <a:schemeClr val="tx1"/>
                      </a:solidFill>
                      <a:prstDash val="solid"/>
                      <a:round/>
                      <a:headEnd type="none" w="med" len="med"/>
                      <a:tailEnd type="none" w="med" len="med"/>
                    </a:lnR>
                    <a:lnB w="6350" cap="flat" cmpd="sng" algn="ctr">
                      <a:solidFill>
                        <a:schemeClr val="tx1"/>
                      </a:solidFill>
                      <a:prstDash val="sysDash"/>
                      <a:round/>
                      <a:headEnd type="none" w="med" len="med"/>
                      <a:tailEnd type="none" w="med" len="med"/>
                    </a:lnB>
                    <a:solidFill>
                      <a:schemeClr val="bg1"/>
                    </a:solidFill>
                  </a:tcPr>
                </a:tc>
                <a:tc>
                  <a:txBody>
                    <a:bodyPr/>
                    <a:lstStyle/>
                    <a:p>
                      <a:r>
                        <a:rPr kumimoji="1" lang="ja-JP" altLang="en-US" sz="800">
                          <a:latin typeface="+mn-ea"/>
                          <a:ea typeface="+mn-ea"/>
                        </a:rPr>
                        <a:t>地上戦をオールマイティにこなす兵科。</a:t>
                      </a:r>
                    </a:p>
                  </a:txBody>
                  <a:tcPr>
                    <a:lnL w="6350" cap="flat" cmpd="sng" algn="ctr">
                      <a:solidFill>
                        <a:schemeClr val="tx1"/>
                      </a:solidFill>
                      <a:prstDash val="solid"/>
                      <a:round/>
                      <a:headEnd type="none" w="med" len="med"/>
                      <a:tailEnd type="none" w="med" len="med"/>
                    </a:lnL>
                    <a:lnB w="6350" cap="flat" cmpd="sng" algn="ctr">
                      <a:solidFill>
                        <a:schemeClr val="tx1"/>
                      </a:solidFill>
                      <a:prstDash val="sysDash"/>
                      <a:round/>
                      <a:headEnd type="none" w="med" len="med"/>
                      <a:tailEnd type="none" w="med" len="med"/>
                    </a:lnB>
                    <a:solidFill>
                      <a:schemeClr val="bg1"/>
                    </a:solidFill>
                  </a:tcPr>
                </a:tc>
                <a:extLst>
                  <a:ext uri="{0D108BD9-81ED-4DB2-BD59-A6C34878D82A}">
                    <a16:rowId xmlns:a16="http://schemas.microsoft.com/office/drawing/2014/main" val="949981074"/>
                  </a:ext>
                </a:extLst>
              </a:tr>
              <a:tr h="170755">
                <a:tc vMerge="1">
                  <a:txBody>
                    <a:bodyPr/>
                    <a:lstStyle/>
                    <a:p>
                      <a:endParaRPr kumimoji="1" lang="ja-JP" altLang="en-US"/>
                    </a:p>
                  </a:txBody>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平均的なダメージ系。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715561603"/>
                  </a:ext>
                </a:extLst>
              </a:tr>
              <a:tr h="170755">
                <a:tc rowSpan="2">
                  <a:txBody>
                    <a:bodyPr/>
                    <a:lstStyle/>
                    <a:p>
                      <a:r>
                        <a:rPr kumimoji="1" lang="ja-JP" altLang="en-US" sz="800">
                          <a:latin typeface="+mn-ea"/>
                          <a:ea typeface="+mn-ea"/>
                        </a:rPr>
                        <a:t>宇宙人科</a:t>
                      </a:r>
                    </a:p>
                  </a:txBody>
                  <a:tcPr>
                    <a:solidFill>
                      <a:schemeClr val="bg1">
                        <a:lumMod val="85000"/>
                      </a:schemeClr>
                    </a:solidFill>
                  </a:tcPr>
                </a:tc>
                <a:tc>
                  <a:txBody>
                    <a:bodyPr/>
                    <a:lstStyle/>
                    <a:p>
                      <a:r>
                        <a:rPr kumimoji="1" lang="ja-JP" altLang="en-US" sz="800">
                          <a:latin typeface="+mn-ea"/>
                          <a:ea typeface="+mn-ea"/>
                        </a:rPr>
                        <a:t>兵科イメージ</a:t>
                      </a:r>
                      <a:endParaRPr kumimoji="1" lang="en-US" altLang="ja-JP" sz="800">
                        <a:latin typeface="+mn-ea"/>
                        <a:ea typeface="+mn-ea"/>
                      </a:endParaRP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tc>
                  <a:txBody>
                    <a:bodyPr/>
                    <a:lstStyle/>
                    <a:p>
                      <a:r>
                        <a:rPr kumimoji="1" lang="ja-JP" altLang="en-US" sz="800">
                          <a:latin typeface="+mn-ea"/>
                          <a:ea typeface="+mn-ea"/>
                        </a:rPr>
                        <a:t>飛来した宇宙人が集まる特に高度なテクノロジーを有する兵科。</a:t>
                      </a: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extLst>
                  <a:ext uri="{0D108BD9-81ED-4DB2-BD59-A6C34878D82A}">
                    <a16:rowId xmlns:a16="http://schemas.microsoft.com/office/drawing/2014/main" val="1398721483"/>
                  </a:ext>
                </a:extLst>
              </a:tr>
              <a:tr h="170755">
                <a:tc vMerge="1">
                  <a:txBody>
                    <a:bodyPr/>
                    <a:lstStyle/>
                    <a:p>
                      <a:endParaRPr kumimoji="1" lang="ja-JP" altLang="en-US"/>
                    </a:p>
                  </a:txBody>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デバフ系。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94203936"/>
                  </a:ext>
                </a:extLst>
              </a:tr>
              <a:tr h="170755">
                <a:tc rowSpan="2">
                  <a:txBody>
                    <a:bodyPr/>
                    <a:lstStyle/>
                    <a:p>
                      <a:r>
                        <a:rPr kumimoji="1" lang="ja-JP" altLang="en-US" sz="800">
                          <a:latin typeface="+mn-ea"/>
                          <a:ea typeface="+mn-ea"/>
                        </a:rPr>
                        <a:t>高射特科</a:t>
                      </a:r>
                    </a:p>
                  </a:txBody>
                  <a:tcPr>
                    <a:lnB w="6350" cap="flat" cmpd="sng" algn="ctr">
                      <a:solidFill>
                        <a:schemeClr val="tx1"/>
                      </a:solidFill>
                      <a:prstDash val="solid"/>
                      <a:round/>
                      <a:headEnd type="none" w="med" len="med"/>
                      <a:tailEnd type="none" w="med" len="med"/>
                    </a:lnB>
                    <a:solidFill>
                      <a:schemeClr val="bg1"/>
                    </a:solidFill>
                  </a:tcPr>
                </a:tc>
                <a:tc>
                  <a:txBody>
                    <a:bodyPr/>
                    <a:lstStyle/>
                    <a:p>
                      <a:r>
                        <a:rPr kumimoji="1" lang="ja-JP" altLang="en-US" sz="800">
                          <a:latin typeface="+mn-ea"/>
                          <a:ea typeface="+mn-ea"/>
                        </a:rPr>
                        <a:t>兵科イメージ</a:t>
                      </a:r>
                      <a:endParaRPr kumimoji="1" lang="en-US" altLang="ja-JP" sz="800">
                        <a:latin typeface="+mn-ea"/>
                        <a:ea typeface="+mn-ea"/>
                      </a:endParaRP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tc>
                  <a:txBody>
                    <a:bodyPr/>
                    <a:lstStyle/>
                    <a:p>
                      <a:r>
                        <a:rPr kumimoji="1" lang="ja-JP" altLang="en-US" sz="800">
                          <a:latin typeface="+mn-ea"/>
                          <a:ea typeface="+mn-ea"/>
                        </a:rPr>
                        <a:t>航空機や飛行怪獣等高所に向けた攻撃が得意な兵科。</a:t>
                      </a:r>
                      <a:endParaRPr kumimoji="1" lang="en-US" altLang="ja-JP" sz="800">
                        <a:latin typeface="+mn-ea"/>
                        <a:ea typeface="+mn-ea"/>
                      </a:endParaRP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extLst>
                  <a:ext uri="{0D108BD9-81ED-4DB2-BD59-A6C34878D82A}">
                    <a16:rowId xmlns:a16="http://schemas.microsoft.com/office/drawing/2014/main" val="1794763035"/>
                  </a:ext>
                </a:extLst>
              </a:tr>
              <a:tr h="170755">
                <a:tc vMerge="1">
                  <a:txBody>
                    <a:bodyPr/>
                    <a:lstStyle/>
                    <a:p>
                      <a:endParaRPr kumimoji="1" lang="ja-JP" alt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a:latin typeface="+mn-ea"/>
                          <a:ea typeface="+mn-ea"/>
                        </a:rPr>
                        <a:t>兵器効果</a:t>
                      </a:r>
                      <a:endParaRPr kumimoji="1" lang="en-US" altLang="ja-JP" sz="800">
                        <a:latin typeface="+mn-ea"/>
                        <a:ea typeface="+mn-ea"/>
                      </a:endParaRP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短期連射的なダメージ軽。</a:t>
                      </a:r>
                      <a:endParaRPr kumimoji="1" lang="en-US" altLang="ja-JP" sz="800">
                        <a:latin typeface="+mn-ea"/>
                        <a:ea typeface="+mn-ea"/>
                      </a:endParaRP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072614715"/>
                  </a:ext>
                </a:extLst>
              </a:tr>
              <a:tr h="170755">
                <a:tc rowSpan="2">
                  <a:txBody>
                    <a:bodyPr/>
                    <a:lstStyle/>
                    <a:p>
                      <a:r>
                        <a:rPr kumimoji="1" lang="ja-JP" altLang="en-US" sz="800">
                          <a:latin typeface="+mn-ea"/>
                          <a:ea typeface="+mn-ea"/>
                        </a:rPr>
                        <a:t>音楽隊</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兵科イメージ</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a:latin typeface="+mn-ea"/>
                          <a:ea typeface="+mn-ea"/>
                        </a:rPr>
                        <a:t>音楽で部隊全体の士気を上げることが得意な兵科。</a:t>
                      </a:r>
                      <a:endParaRPr kumimoji="1" lang="en-US" altLang="ja-JP" sz="800">
                        <a:latin typeface="+mn-ea"/>
                        <a:ea typeface="+mn-ea"/>
                      </a:endParaRP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extLst>
                  <a:ext uri="{0D108BD9-81ED-4DB2-BD59-A6C34878D82A}">
                    <a16:rowId xmlns:a16="http://schemas.microsoft.com/office/drawing/2014/main" val="3612999958"/>
                  </a:ext>
                </a:extLst>
              </a:tr>
              <a:tr h="170755">
                <a:tc vMerge="1">
                  <a:txBody>
                    <a:bodyPr/>
                    <a:lstStyle/>
                    <a:p>
                      <a:endParaRPr kumimoji="1" lang="ja-JP" altLang="en-US"/>
                    </a:p>
                  </a:txBody>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バフ系。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79264007"/>
                  </a:ext>
                </a:extLst>
              </a:tr>
              <a:tr h="170755">
                <a:tc rowSpan="2">
                  <a:txBody>
                    <a:bodyPr/>
                    <a:lstStyle/>
                    <a:p>
                      <a:r>
                        <a:rPr kumimoji="1" lang="ja-JP" altLang="en-US" sz="800">
                          <a:latin typeface="+mn-ea"/>
                          <a:ea typeface="+mn-ea"/>
                        </a:rPr>
                        <a:t>衛生科</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r>
                        <a:rPr kumimoji="1" lang="ja-JP" altLang="en-US" sz="800">
                          <a:latin typeface="+mn-ea"/>
                          <a:ea typeface="+mn-ea"/>
                        </a:rPr>
                        <a:t>兵科イメージ</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800">
                          <a:latin typeface="+mn-ea"/>
                          <a:ea typeface="+mn-ea"/>
                        </a:rPr>
                        <a:t>ダメージを受けた部隊の回復を行う兵科。</a:t>
                      </a:r>
                      <a:endParaRPr kumimoji="1" lang="en-US" altLang="ja-JP" sz="800">
                        <a:latin typeface="+mn-ea"/>
                        <a:ea typeface="+mn-ea"/>
                      </a:endParaRP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solidFill>
                  </a:tcPr>
                </a:tc>
                <a:extLst>
                  <a:ext uri="{0D108BD9-81ED-4DB2-BD59-A6C34878D82A}">
                    <a16:rowId xmlns:a16="http://schemas.microsoft.com/office/drawing/2014/main" val="4142727680"/>
                  </a:ext>
                </a:extLst>
              </a:tr>
              <a:tr h="170755">
                <a:tc vMerge="1">
                  <a:txBody>
                    <a:bodyPr/>
                    <a:lstStyle/>
                    <a:p>
                      <a:endParaRPr kumimoji="1" lang="ja-JP" altLang="en-US"/>
                    </a:p>
                  </a:txBody>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tc>
                  <a:txBody>
                    <a:bodyPr/>
                    <a:lstStyle/>
                    <a:p>
                      <a:r>
                        <a:rPr kumimoji="1" lang="ja-JP" altLang="en-US" sz="800">
                          <a:latin typeface="+mn-ea"/>
                          <a:ea typeface="+mn-ea"/>
                        </a:rPr>
                        <a:t>回復系。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617690077"/>
                  </a:ext>
                </a:extLst>
              </a:tr>
              <a:tr h="170755">
                <a:tc rowSpan="2">
                  <a:txBody>
                    <a:bodyPr/>
                    <a:lstStyle/>
                    <a:p>
                      <a:r>
                        <a:rPr kumimoji="1" lang="ja-JP" altLang="en-US" sz="800">
                          <a:latin typeface="+mn-ea"/>
                          <a:ea typeface="+mn-ea"/>
                        </a:rPr>
                        <a:t>科学科</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兵科イメージ</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lumMod val="50000"/>
                      </a:schemeClr>
                    </a:solidFill>
                  </a:tcPr>
                </a:tc>
                <a:tc>
                  <a:txBody>
                    <a:bodyPr/>
                    <a:lstStyle/>
                    <a:p>
                      <a:r>
                        <a:rPr kumimoji="1" lang="ja-JP" altLang="en-US" sz="800">
                          <a:latin typeface="+mn-ea"/>
                          <a:ea typeface="+mn-ea"/>
                        </a:rPr>
                        <a:t>テクノロジーの研究・開発を行う兵科。</a:t>
                      </a:r>
                      <a:endParaRPr kumimoji="1" lang="en-US" altLang="ja-JP" sz="800">
                        <a:latin typeface="+mn-ea"/>
                        <a:ea typeface="+mn-ea"/>
                      </a:endParaRP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lumMod val="50000"/>
                      </a:schemeClr>
                    </a:solidFill>
                  </a:tcPr>
                </a:tc>
                <a:extLst>
                  <a:ext uri="{0D108BD9-81ED-4DB2-BD59-A6C34878D82A}">
                    <a16:rowId xmlns:a16="http://schemas.microsoft.com/office/drawing/2014/main" val="3124931070"/>
                  </a:ext>
                </a:extLst>
              </a:tr>
              <a:tr h="170755">
                <a:tc vMerge="1">
                  <a:txBody>
                    <a:bodyPr/>
                    <a:lstStyle/>
                    <a:p>
                      <a:endParaRPr kumimoji="1" lang="ja-JP" altLang="en-US" sz="1000">
                        <a:latin typeface="+mn-ea"/>
                        <a:ea typeface="+mn-ea"/>
                      </a:endParaRPr>
                    </a:p>
                  </a:txBody>
                  <a:tcPr>
                    <a:solidFill>
                      <a:schemeClr val="bg1"/>
                    </a:solidFill>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バフ効果が付与された回復系。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1177730561"/>
                  </a:ext>
                </a:extLst>
              </a:tr>
              <a:tr h="170755">
                <a:tc rowSpan="2">
                  <a:txBody>
                    <a:bodyPr/>
                    <a:lstStyle/>
                    <a:p>
                      <a:r>
                        <a:rPr kumimoji="1" lang="ja-JP" altLang="en-US" sz="800">
                          <a:latin typeface="+mn-ea"/>
                          <a:ea typeface="+mn-ea"/>
                        </a:rPr>
                        <a:t>特殊機甲科</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兵科イメージ</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特殊車両を使いこなす兵科。</a:t>
                      </a: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3121517488"/>
                  </a:ext>
                </a:extLst>
              </a:tr>
              <a:tr h="170755">
                <a:tc vMerge="1">
                  <a:txBody>
                    <a:bodyPr/>
                    <a:lstStyle/>
                    <a:p>
                      <a:endParaRPr kumimoji="1" lang="ja-JP" altLang="en-US" sz="800">
                        <a:latin typeface="+mn-ea"/>
                        <a:ea typeface="+mn-ea"/>
                      </a:endParaRP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デバフ効果が付与された平均的なダメージ系。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1662064581"/>
                  </a:ext>
                </a:extLst>
              </a:tr>
              <a:tr h="170755">
                <a:tc rowSpan="2">
                  <a:txBody>
                    <a:bodyPr/>
                    <a:lstStyle/>
                    <a:p>
                      <a:r>
                        <a:rPr kumimoji="1" lang="ja-JP" altLang="en-US" sz="800">
                          <a:latin typeface="+mn-ea"/>
                          <a:ea typeface="+mn-ea"/>
                        </a:rPr>
                        <a:t>火器特科</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兵科イメージ</a:t>
                      </a:r>
                    </a:p>
                  </a:txBody>
                  <a:tcP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lumMod val="50000"/>
                      </a:schemeClr>
                    </a:solidFill>
                  </a:tcPr>
                </a:tc>
                <a:tc>
                  <a:txBody>
                    <a:bodyPr/>
                    <a:lstStyle/>
                    <a:p>
                      <a:r>
                        <a:rPr kumimoji="1" lang="ja-JP" altLang="en-US" sz="800">
                          <a:latin typeface="+mn-ea"/>
                          <a:ea typeface="+mn-ea"/>
                        </a:rPr>
                        <a:t>特殊な重火器を用いて攻撃する兵科。</a:t>
                      </a:r>
                    </a:p>
                  </a:txBody>
                  <a:tcP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ysDash"/>
                      <a:round/>
                      <a:headEnd type="none" w="med" len="med"/>
                      <a:tailEnd type="none" w="med" len="med"/>
                    </a:lnB>
                    <a:solidFill>
                      <a:schemeClr val="bg1">
                        <a:lumMod val="50000"/>
                      </a:schemeClr>
                    </a:solidFill>
                  </a:tcPr>
                </a:tc>
                <a:extLst>
                  <a:ext uri="{0D108BD9-81ED-4DB2-BD59-A6C34878D82A}">
                    <a16:rowId xmlns:a16="http://schemas.microsoft.com/office/drawing/2014/main" val="2351036474"/>
                  </a:ext>
                </a:extLst>
              </a:tr>
              <a:tr h="170755">
                <a:tc vMerge="1">
                  <a:txBody>
                    <a:bodyPr/>
                    <a:lstStyle/>
                    <a:p>
                      <a:endParaRPr kumimoji="1" lang="ja-JP" altLang="en-US" sz="800">
                        <a:latin typeface="+mn-ea"/>
                        <a:ea typeface="+mn-ea"/>
                      </a:endParaRP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r>
                        <a:rPr kumimoji="1" lang="ja-JP" altLang="en-US" sz="800">
                          <a:latin typeface="+mn-ea"/>
                          <a:ea typeface="+mn-ea"/>
                        </a:rPr>
                        <a:t>兵器効果</a:t>
                      </a:r>
                    </a:p>
                  </a:txBody>
                  <a:tcPr>
                    <a:lnR w="6350" cap="flat" cmpd="sng" algn="ctr">
                      <a:solidFill>
                        <a:schemeClr val="tx1"/>
                      </a:solidFill>
                      <a:prstDash val="solid"/>
                      <a:round/>
                      <a:headEnd type="none" w="med" len="med"/>
                      <a:tailEnd type="none" w="med" len="med"/>
                    </a:lnR>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tc>
                  <a:txBody>
                    <a:bodyPr/>
                    <a:lstStyle/>
                    <a:p>
                      <a:r>
                        <a:rPr kumimoji="1" lang="ja-JP" altLang="en-US" sz="800">
                          <a:latin typeface="+mn-ea"/>
                          <a:ea typeface="+mn-ea"/>
                        </a:rPr>
                        <a:t>単撃ダ大メージ系。</a:t>
                      </a:r>
                    </a:p>
                  </a:txBody>
                  <a:tcPr>
                    <a:lnL w="6350" cap="flat" cmpd="sng" algn="ctr">
                      <a:solidFill>
                        <a:schemeClr val="tx1"/>
                      </a:solidFill>
                      <a:prstDash val="solid"/>
                      <a:round/>
                      <a:headEnd type="none" w="med" len="med"/>
                      <a:tailEnd type="none" w="med" len="med"/>
                    </a:lnL>
                    <a:lnT w="6350" cap="flat" cmpd="sng" algn="ctr">
                      <a:solidFill>
                        <a:schemeClr val="tx1"/>
                      </a:solidFill>
                      <a:prstDash val="sysDash"/>
                      <a:round/>
                      <a:headEnd type="none" w="med" len="med"/>
                      <a:tailEnd type="none" w="med" len="med"/>
                    </a:lnT>
                    <a:lnB w="6350" cap="flat" cmpd="sng" algn="ctr">
                      <a:solidFill>
                        <a:schemeClr val="tx1"/>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2085388417"/>
                  </a:ext>
                </a:extLst>
              </a:tr>
            </a:tbl>
          </a:graphicData>
        </a:graphic>
      </p:graphicFrame>
      <p:sp>
        <p:nvSpPr>
          <p:cNvPr id="13" name="テキスト ボックス 12">
            <a:extLst>
              <a:ext uri="{FF2B5EF4-FFF2-40B4-BE49-F238E27FC236}">
                <a16:creationId xmlns:a16="http://schemas.microsoft.com/office/drawing/2014/main" id="{85CD7AD6-A826-473B-A3C6-E7285313D7FF}"/>
              </a:ext>
            </a:extLst>
          </p:cNvPr>
          <p:cNvSpPr txBox="1"/>
          <p:nvPr/>
        </p:nvSpPr>
        <p:spPr>
          <a:xfrm>
            <a:off x="850207" y="2459691"/>
            <a:ext cx="3005951" cy="246221"/>
          </a:xfrm>
          <a:prstGeom prst="rect">
            <a:avLst/>
          </a:prstGeom>
          <a:noFill/>
        </p:spPr>
        <p:txBody>
          <a:bodyPr wrap="none" rtlCol="0">
            <a:spAutoFit/>
          </a:bodyPr>
          <a:lstStyle/>
          <a:p>
            <a:r>
              <a:rPr kumimoji="1" lang="ja-JP" altLang="en-US" sz="1000"/>
              <a:t>・兵科毎に、支援兵器を特徴づける要素がある。</a:t>
            </a:r>
            <a:endParaRPr kumimoji="1" lang="en-US" altLang="ja-JP" sz="1000"/>
          </a:p>
        </p:txBody>
      </p:sp>
    </p:spTree>
    <p:extLst>
      <p:ext uri="{BB962C8B-B14F-4D97-AF65-F5344CB8AC3E}">
        <p14:creationId xmlns:p14="http://schemas.microsoft.com/office/powerpoint/2010/main" val="3326274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159566" cy="307777"/>
          </a:xfrm>
          <a:prstGeom prst="rect">
            <a:avLst/>
          </a:prstGeom>
          <a:noFill/>
        </p:spPr>
        <p:txBody>
          <a:bodyPr wrap="none" rtlCol="0">
            <a:spAutoFit/>
          </a:bodyPr>
          <a:lstStyle/>
          <a:p>
            <a:r>
              <a:rPr kumimoji="1" lang="ja-JP" altLang="en-US" sz="1400" b="1"/>
              <a:t>●支援兵器のパラメータ</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1467068" cy="246221"/>
          </a:xfrm>
          <a:prstGeom prst="rect">
            <a:avLst/>
          </a:prstGeom>
          <a:noFill/>
        </p:spPr>
        <p:txBody>
          <a:bodyPr wrap="none" rtlCol="0">
            <a:spAutoFit/>
          </a:bodyPr>
          <a:lstStyle/>
          <a:p>
            <a:r>
              <a:rPr kumimoji="1" lang="ja-JP" altLang="en-US" sz="1000"/>
              <a:t>支援兵器全般の仕様。</a:t>
            </a:r>
            <a:endParaRPr kumimoji="1" lang="en-US" altLang="ja-JP" sz="1000"/>
          </a:p>
        </p:txBody>
      </p:sp>
      <p:graphicFrame>
        <p:nvGraphicFramePr>
          <p:cNvPr id="14" name="表 2">
            <a:extLst>
              <a:ext uri="{FF2B5EF4-FFF2-40B4-BE49-F238E27FC236}">
                <a16:creationId xmlns:a16="http://schemas.microsoft.com/office/drawing/2014/main" id="{9CFC3158-E68A-4F43-ADCE-FACC36812323}"/>
              </a:ext>
            </a:extLst>
          </p:cNvPr>
          <p:cNvGraphicFramePr>
            <a:graphicFrameLocks noGrp="1"/>
          </p:cNvGraphicFramePr>
          <p:nvPr>
            <p:extLst>
              <p:ext uri="{D42A27DB-BD31-4B8C-83A1-F6EECF244321}">
                <p14:modId xmlns:p14="http://schemas.microsoft.com/office/powerpoint/2010/main" val="2653286922"/>
              </p:ext>
            </p:extLst>
          </p:nvPr>
        </p:nvGraphicFramePr>
        <p:xfrm>
          <a:off x="790887" y="1442006"/>
          <a:ext cx="6581795" cy="3413760"/>
        </p:xfrm>
        <a:graphic>
          <a:graphicData uri="http://schemas.openxmlformats.org/drawingml/2006/table">
            <a:tbl>
              <a:tblPr firstRow="1" bandRow="1">
                <a:tableStyleId>{5C22544A-7EE6-4342-B048-85BDC9FD1C3A}</a:tableStyleId>
              </a:tblPr>
              <a:tblGrid>
                <a:gridCol w="427355">
                  <a:extLst>
                    <a:ext uri="{9D8B030D-6E8A-4147-A177-3AD203B41FA5}">
                      <a16:colId xmlns:a16="http://schemas.microsoft.com/office/drawing/2014/main" val="419480900"/>
                    </a:ext>
                  </a:extLst>
                </a:gridCol>
                <a:gridCol w="1673004">
                  <a:extLst>
                    <a:ext uri="{9D8B030D-6E8A-4147-A177-3AD203B41FA5}">
                      <a16:colId xmlns:a16="http://schemas.microsoft.com/office/drawing/2014/main" val="1828289792"/>
                    </a:ext>
                  </a:extLst>
                </a:gridCol>
                <a:gridCol w="4481436">
                  <a:extLst>
                    <a:ext uri="{9D8B030D-6E8A-4147-A177-3AD203B41FA5}">
                      <a16:colId xmlns:a16="http://schemas.microsoft.com/office/drawing/2014/main" val="3935094572"/>
                    </a:ext>
                  </a:extLst>
                </a:gridCol>
              </a:tblGrid>
              <a:tr h="168275">
                <a:tc>
                  <a:txBody>
                    <a:bodyPr/>
                    <a:lstStyle/>
                    <a:p>
                      <a:r>
                        <a:rPr kumimoji="1" lang="en-US" altLang="ja-JP" sz="1000"/>
                        <a:t>No.</a:t>
                      </a:r>
                      <a:endParaRPr kumimoji="1" lang="ja-JP" altLang="en-US" sz="1000"/>
                    </a:p>
                  </a:txBody>
                  <a:tcPr/>
                </a:tc>
                <a:tc>
                  <a:txBody>
                    <a:bodyPr/>
                    <a:lstStyle/>
                    <a:p>
                      <a:r>
                        <a:rPr kumimoji="1" lang="ja-JP" altLang="en-US" sz="1000"/>
                        <a:t>項目名</a:t>
                      </a:r>
                    </a:p>
                  </a:txBody>
                  <a:tcPr/>
                </a:tc>
                <a:tc>
                  <a:txBody>
                    <a:bodyPr/>
                    <a:lstStyle/>
                    <a:p>
                      <a:r>
                        <a:rPr kumimoji="1" lang="ja-JP" altLang="en-US" sz="1000"/>
                        <a:t>概要</a:t>
                      </a:r>
                    </a:p>
                  </a:txBody>
                  <a:tcPr/>
                </a:tc>
                <a:extLst>
                  <a:ext uri="{0D108BD9-81ED-4DB2-BD59-A6C34878D82A}">
                    <a16:rowId xmlns:a16="http://schemas.microsoft.com/office/drawing/2014/main" val="1382172733"/>
                  </a:ext>
                </a:extLst>
              </a:tr>
              <a:tr h="168275">
                <a:tc>
                  <a:txBody>
                    <a:bodyPr/>
                    <a:lstStyle/>
                    <a:p>
                      <a:r>
                        <a:rPr kumimoji="1" lang="en-US" altLang="ja-JP" sz="1000"/>
                        <a:t>1</a:t>
                      </a:r>
                      <a:endParaRPr kumimoji="1" lang="ja-JP" altLang="en-US" sz="1000"/>
                    </a:p>
                  </a:txBody>
                  <a:tcPr/>
                </a:tc>
                <a:tc>
                  <a:txBody>
                    <a:bodyPr/>
                    <a:lstStyle/>
                    <a:p>
                      <a:r>
                        <a:rPr kumimoji="1" lang="en-US" altLang="ja-JP" sz="1000"/>
                        <a:t>ID</a:t>
                      </a:r>
                      <a:endParaRPr kumimoji="1" lang="ja-JP" altLang="en-US" sz="1000"/>
                    </a:p>
                  </a:txBody>
                  <a:tcPr/>
                </a:tc>
                <a:tc>
                  <a:txBody>
                    <a:bodyPr/>
                    <a:lstStyle/>
                    <a:p>
                      <a:r>
                        <a:rPr kumimoji="1" lang="ja-JP" altLang="en-US" sz="1000"/>
                        <a:t>支援兵器の</a:t>
                      </a:r>
                      <a:r>
                        <a:rPr kumimoji="1" lang="en-US" altLang="ja-JP" sz="1000"/>
                        <a:t>ID</a:t>
                      </a:r>
                      <a:r>
                        <a:rPr kumimoji="1" lang="ja-JP" altLang="en-US" sz="1000"/>
                        <a:t>。</a:t>
                      </a:r>
                    </a:p>
                  </a:txBody>
                  <a:tcPr/>
                </a:tc>
                <a:extLst>
                  <a:ext uri="{0D108BD9-81ED-4DB2-BD59-A6C34878D82A}">
                    <a16:rowId xmlns:a16="http://schemas.microsoft.com/office/drawing/2014/main" val="2124541258"/>
                  </a:ext>
                </a:extLst>
              </a:tr>
              <a:tr h="168275">
                <a:tc>
                  <a:txBody>
                    <a:bodyPr/>
                    <a:lstStyle/>
                    <a:p>
                      <a:r>
                        <a:rPr kumimoji="1" lang="en-US" altLang="ja-JP" sz="1000"/>
                        <a:t>2</a:t>
                      </a:r>
                      <a:endParaRPr kumimoji="1" lang="ja-JP" altLang="en-US" sz="1000"/>
                    </a:p>
                  </a:txBody>
                  <a:tcPr/>
                </a:tc>
                <a:tc>
                  <a:txBody>
                    <a:bodyPr/>
                    <a:lstStyle/>
                    <a:p>
                      <a:r>
                        <a:rPr kumimoji="1" lang="ja-JP" altLang="en-US" sz="1000"/>
                        <a:t>識別</a:t>
                      </a:r>
                      <a:r>
                        <a:rPr kumimoji="1" lang="en-US" altLang="ja-JP" sz="1000"/>
                        <a:t>ID</a:t>
                      </a:r>
                      <a:endParaRPr kumimoji="1" lang="ja-JP" altLang="en-US" sz="1000"/>
                    </a:p>
                  </a:txBody>
                  <a:tcPr/>
                </a:tc>
                <a:tc>
                  <a:txBody>
                    <a:bodyPr/>
                    <a:lstStyle/>
                    <a:p>
                      <a:r>
                        <a:rPr kumimoji="1" lang="ja-JP" altLang="en-US" sz="1000"/>
                        <a:t>支援兵器個別の識別</a:t>
                      </a:r>
                      <a:r>
                        <a:rPr kumimoji="1" lang="en-US" altLang="ja-JP" sz="1000"/>
                        <a:t>ID</a:t>
                      </a:r>
                      <a:r>
                        <a:rPr kumimoji="1" lang="ja-JP" altLang="en-US" sz="1000"/>
                        <a:t>。</a:t>
                      </a:r>
                    </a:p>
                  </a:txBody>
                  <a:tcPr/>
                </a:tc>
                <a:extLst>
                  <a:ext uri="{0D108BD9-81ED-4DB2-BD59-A6C34878D82A}">
                    <a16:rowId xmlns:a16="http://schemas.microsoft.com/office/drawing/2014/main" val="2875513446"/>
                  </a:ext>
                </a:extLst>
              </a:tr>
              <a:tr h="168275">
                <a:tc>
                  <a:txBody>
                    <a:bodyPr/>
                    <a:lstStyle/>
                    <a:p>
                      <a:r>
                        <a:rPr kumimoji="1" lang="en-US" altLang="ja-JP" sz="1000"/>
                        <a:t>3</a:t>
                      </a:r>
                      <a:endParaRPr kumimoji="1" lang="ja-JP" altLang="en-US" sz="1000"/>
                    </a:p>
                  </a:txBody>
                  <a:tcPr/>
                </a:tc>
                <a:tc>
                  <a:txBody>
                    <a:bodyPr/>
                    <a:lstStyle/>
                    <a:p>
                      <a:r>
                        <a:rPr kumimoji="1" lang="ja-JP" altLang="en-US" sz="1000"/>
                        <a:t>開発済フラグ</a:t>
                      </a:r>
                    </a:p>
                  </a:txBody>
                  <a:tcPr/>
                </a:tc>
                <a:tc>
                  <a:txBody>
                    <a:bodyPr/>
                    <a:lstStyle/>
                    <a:p>
                      <a:r>
                        <a:rPr kumimoji="1" lang="ja-JP" altLang="en-US" sz="1000"/>
                        <a:t>開発済みか否か</a:t>
                      </a:r>
                    </a:p>
                  </a:txBody>
                  <a:tcPr/>
                </a:tc>
                <a:extLst>
                  <a:ext uri="{0D108BD9-81ED-4DB2-BD59-A6C34878D82A}">
                    <a16:rowId xmlns:a16="http://schemas.microsoft.com/office/drawing/2014/main" val="2062865179"/>
                  </a:ext>
                </a:extLst>
              </a:tr>
              <a:tr h="168275">
                <a:tc>
                  <a:txBody>
                    <a:bodyPr/>
                    <a:lstStyle/>
                    <a:p>
                      <a:r>
                        <a:rPr kumimoji="1" lang="en-US" altLang="ja-JP" sz="1000"/>
                        <a:t>4</a:t>
                      </a:r>
                    </a:p>
                  </a:txBody>
                  <a:tcPr/>
                </a:tc>
                <a:tc>
                  <a:txBody>
                    <a:bodyPr/>
                    <a:lstStyle/>
                    <a:p>
                      <a:r>
                        <a:rPr kumimoji="1" lang="ja-JP" altLang="en-US" sz="1000"/>
                        <a:t>支援兵器名</a:t>
                      </a:r>
                    </a:p>
                  </a:txBody>
                  <a:tcPr/>
                </a:tc>
                <a:tc>
                  <a:txBody>
                    <a:bodyPr/>
                    <a:lstStyle/>
                    <a:p>
                      <a:r>
                        <a:rPr kumimoji="1" lang="ja-JP" altLang="en-US" sz="1000"/>
                        <a:t>支援兵器の名称。</a:t>
                      </a:r>
                    </a:p>
                  </a:txBody>
                  <a:tcPr/>
                </a:tc>
                <a:extLst>
                  <a:ext uri="{0D108BD9-81ED-4DB2-BD59-A6C34878D82A}">
                    <a16:rowId xmlns:a16="http://schemas.microsoft.com/office/drawing/2014/main" val="1810347208"/>
                  </a:ext>
                </a:extLst>
              </a:tr>
              <a:tr h="168275">
                <a:tc>
                  <a:txBody>
                    <a:bodyPr/>
                    <a:lstStyle/>
                    <a:p>
                      <a:r>
                        <a:rPr kumimoji="1" lang="en-US" altLang="ja-JP" sz="1000"/>
                        <a:t>5</a:t>
                      </a:r>
                      <a:endParaRPr kumimoji="1" lang="ja-JP" altLang="en-US" sz="1000"/>
                    </a:p>
                  </a:txBody>
                  <a:tcPr/>
                </a:tc>
                <a:tc>
                  <a:txBody>
                    <a:bodyPr/>
                    <a:lstStyle/>
                    <a:p>
                      <a:r>
                        <a:rPr kumimoji="1" lang="ja-JP" altLang="en-US" sz="1000"/>
                        <a:t>兵科</a:t>
                      </a:r>
                    </a:p>
                  </a:txBody>
                  <a:tcPr/>
                </a:tc>
                <a:tc>
                  <a:txBody>
                    <a:bodyPr/>
                    <a:lstStyle/>
                    <a:p>
                      <a:r>
                        <a:rPr kumimoji="1" lang="ja-JP" altLang="en-US" sz="1000"/>
                        <a:t>支援兵器の兵科の種類</a:t>
                      </a:r>
                    </a:p>
                  </a:txBody>
                  <a:tcPr/>
                </a:tc>
                <a:extLst>
                  <a:ext uri="{0D108BD9-81ED-4DB2-BD59-A6C34878D82A}">
                    <a16:rowId xmlns:a16="http://schemas.microsoft.com/office/drawing/2014/main" val="2306162591"/>
                  </a:ext>
                </a:extLst>
              </a:tr>
              <a:tr h="168275">
                <a:tc>
                  <a:txBody>
                    <a:bodyPr/>
                    <a:lstStyle/>
                    <a:p>
                      <a:r>
                        <a:rPr kumimoji="1" lang="en-US" altLang="ja-JP" sz="1000"/>
                        <a:t>6</a:t>
                      </a:r>
                      <a:endParaRPr kumimoji="1" lang="ja-JP" altLang="en-US" sz="1000"/>
                    </a:p>
                  </a:txBody>
                  <a:tcPr/>
                </a:tc>
                <a:tc>
                  <a:txBody>
                    <a:bodyPr/>
                    <a:lstStyle/>
                    <a:p>
                      <a:r>
                        <a:rPr kumimoji="1" lang="ja-JP" altLang="en-US" sz="1000"/>
                        <a:t>必要研究員数</a:t>
                      </a:r>
                    </a:p>
                  </a:txBody>
                  <a:tcPr/>
                </a:tc>
                <a:tc>
                  <a:txBody>
                    <a:bodyPr/>
                    <a:lstStyle/>
                    <a:p>
                      <a:r>
                        <a:rPr kumimoji="1" lang="ja-JP" altLang="en-US" sz="1000"/>
                        <a:t>開発に必要研究員数</a:t>
                      </a:r>
                    </a:p>
                  </a:txBody>
                  <a:tcPr/>
                </a:tc>
                <a:extLst>
                  <a:ext uri="{0D108BD9-81ED-4DB2-BD59-A6C34878D82A}">
                    <a16:rowId xmlns:a16="http://schemas.microsoft.com/office/drawing/2014/main" val="1966798379"/>
                  </a:ext>
                </a:extLst>
              </a:tr>
              <a:tr h="168275">
                <a:tc>
                  <a:txBody>
                    <a:bodyPr/>
                    <a:lstStyle/>
                    <a:p>
                      <a:r>
                        <a:rPr kumimoji="1" lang="en-US" altLang="ja-JP" sz="1000"/>
                        <a:t>7</a:t>
                      </a:r>
                      <a:endParaRPr kumimoji="1" lang="ja-JP" altLang="en-US" sz="1000"/>
                    </a:p>
                  </a:txBody>
                  <a:tcPr/>
                </a:tc>
                <a:tc>
                  <a:txBody>
                    <a:bodyPr/>
                    <a:lstStyle/>
                    <a:p>
                      <a:r>
                        <a:rPr kumimoji="1" lang="ja-JP" altLang="en-US" sz="1000"/>
                        <a:t>開発時間</a:t>
                      </a:r>
                    </a:p>
                  </a:txBody>
                  <a:tcPr/>
                </a:tc>
                <a:tc>
                  <a:txBody>
                    <a:bodyPr/>
                    <a:lstStyle/>
                    <a:p>
                      <a:r>
                        <a:rPr kumimoji="1" lang="ja-JP" altLang="en-US" sz="1000"/>
                        <a:t>開発に必要な時間</a:t>
                      </a:r>
                    </a:p>
                  </a:txBody>
                  <a:tcPr/>
                </a:tc>
                <a:extLst>
                  <a:ext uri="{0D108BD9-81ED-4DB2-BD59-A6C34878D82A}">
                    <a16:rowId xmlns:a16="http://schemas.microsoft.com/office/drawing/2014/main" val="1691054897"/>
                  </a:ext>
                </a:extLst>
              </a:tr>
              <a:tr h="168275">
                <a:tc>
                  <a:txBody>
                    <a:bodyPr/>
                    <a:lstStyle/>
                    <a:p>
                      <a:r>
                        <a:rPr kumimoji="1" lang="en-US" altLang="ja-JP" sz="1000"/>
                        <a:t>8</a:t>
                      </a:r>
                      <a:endParaRPr kumimoji="1" lang="ja-JP" altLang="en-US" sz="1000"/>
                    </a:p>
                  </a:txBody>
                  <a:tcPr/>
                </a:tc>
                <a:tc>
                  <a:txBody>
                    <a:bodyPr/>
                    <a:lstStyle/>
                    <a:p>
                      <a:r>
                        <a:rPr kumimoji="1" lang="ja-JP" altLang="en-US" sz="1000"/>
                        <a:t>レベル</a:t>
                      </a:r>
                    </a:p>
                  </a:txBody>
                  <a:tcPr/>
                </a:tc>
                <a:tc>
                  <a:txBody>
                    <a:bodyPr/>
                    <a:lstStyle/>
                    <a:p>
                      <a:r>
                        <a:rPr kumimoji="1" lang="ja-JP" altLang="en-US" sz="1000"/>
                        <a:t>初期想定</a:t>
                      </a:r>
                      <a:r>
                        <a:rPr kumimoji="1" lang="en-US" altLang="ja-JP" sz="1000"/>
                        <a:t>1</a:t>
                      </a:r>
                      <a:r>
                        <a:rPr kumimoji="1" lang="ja-JP" altLang="en-US" sz="1000"/>
                        <a:t>～</a:t>
                      </a:r>
                      <a:r>
                        <a:rPr kumimoji="1" lang="en-US" altLang="ja-JP" sz="1000"/>
                        <a:t>100</a:t>
                      </a:r>
                      <a:r>
                        <a:rPr kumimoji="1" lang="ja-JP" altLang="en-US" sz="1000"/>
                        <a:t>（進化後含む）</a:t>
                      </a:r>
                    </a:p>
                  </a:txBody>
                  <a:tcPr/>
                </a:tc>
                <a:extLst>
                  <a:ext uri="{0D108BD9-81ED-4DB2-BD59-A6C34878D82A}">
                    <a16:rowId xmlns:a16="http://schemas.microsoft.com/office/drawing/2014/main" val="2036020726"/>
                  </a:ext>
                </a:extLst>
              </a:tr>
              <a:tr h="168275">
                <a:tc>
                  <a:txBody>
                    <a:bodyPr/>
                    <a:lstStyle/>
                    <a:p>
                      <a:r>
                        <a:rPr kumimoji="1" lang="en-US" altLang="ja-JP" sz="1000"/>
                        <a:t>9</a:t>
                      </a:r>
                      <a:endParaRPr kumimoji="1" lang="ja-JP" altLang="en-US" sz="1000"/>
                    </a:p>
                  </a:txBody>
                  <a:tcPr/>
                </a:tc>
                <a:tc>
                  <a:txBody>
                    <a:bodyPr/>
                    <a:lstStyle/>
                    <a:p>
                      <a:r>
                        <a:rPr kumimoji="1" lang="ja-JP" altLang="en-US" sz="1000"/>
                        <a:t>攻撃ジャンル</a:t>
                      </a:r>
                    </a:p>
                  </a:txBody>
                  <a:tcPr/>
                </a:tc>
                <a:tc>
                  <a:txBody>
                    <a:bodyPr/>
                    <a:lstStyle/>
                    <a:p>
                      <a:r>
                        <a:rPr kumimoji="1" lang="ja-JP" altLang="en-US" sz="1000"/>
                        <a:t>攻撃</a:t>
                      </a:r>
                      <a:r>
                        <a:rPr kumimoji="1" lang="en-US" altLang="ja-JP" sz="1000"/>
                        <a:t>or</a:t>
                      </a:r>
                      <a:r>
                        <a:rPr kumimoji="1" lang="ja-JP" altLang="en-US" sz="1000"/>
                        <a:t>回復</a:t>
                      </a:r>
                      <a:endParaRPr kumimoji="1" lang="en-US" altLang="ja-JP" sz="1000"/>
                    </a:p>
                  </a:txBody>
                  <a:tcPr/>
                </a:tc>
                <a:extLst>
                  <a:ext uri="{0D108BD9-81ED-4DB2-BD59-A6C34878D82A}">
                    <a16:rowId xmlns:a16="http://schemas.microsoft.com/office/drawing/2014/main" val="658388221"/>
                  </a:ext>
                </a:extLst>
              </a:tr>
              <a:tr h="168275">
                <a:tc>
                  <a:txBody>
                    <a:bodyPr/>
                    <a:lstStyle/>
                    <a:p>
                      <a:r>
                        <a:rPr kumimoji="1" lang="en-US" altLang="ja-JP" sz="1000"/>
                        <a:t>10</a:t>
                      </a:r>
                      <a:endParaRPr kumimoji="1" lang="ja-JP" altLang="en-US" sz="1000"/>
                    </a:p>
                  </a:txBody>
                  <a:tcPr/>
                </a:tc>
                <a:tc>
                  <a:txBody>
                    <a:bodyPr/>
                    <a:lstStyle/>
                    <a:p>
                      <a:r>
                        <a:rPr kumimoji="1" lang="en-US" altLang="ja-JP" sz="1000"/>
                        <a:t>POWER</a:t>
                      </a:r>
                      <a:endParaRPr kumimoji="1" lang="ja-JP" altLang="en-US" sz="1000"/>
                    </a:p>
                  </a:txBody>
                  <a:tcPr/>
                </a:tc>
                <a:tc>
                  <a:txBody>
                    <a:bodyPr/>
                    <a:lstStyle/>
                    <a:p>
                      <a:r>
                        <a:rPr kumimoji="1" lang="ja-JP" altLang="en-US" sz="1000"/>
                        <a:t>攻撃威力</a:t>
                      </a:r>
                      <a:r>
                        <a:rPr kumimoji="1" lang="en-US" altLang="ja-JP" sz="1000"/>
                        <a:t>or</a:t>
                      </a:r>
                      <a:r>
                        <a:rPr kumimoji="1" lang="ja-JP" altLang="en-US" sz="1000"/>
                        <a:t>回復力</a:t>
                      </a:r>
                    </a:p>
                  </a:txBody>
                  <a:tcPr/>
                </a:tc>
                <a:extLst>
                  <a:ext uri="{0D108BD9-81ED-4DB2-BD59-A6C34878D82A}">
                    <a16:rowId xmlns:a16="http://schemas.microsoft.com/office/drawing/2014/main" val="1732286130"/>
                  </a:ext>
                </a:extLst>
              </a:tr>
              <a:tr h="168275">
                <a:tc>
                  <a:txBody>
                    <a:bodyPr/>
                    <a:lstStyle/>
                    <a:p>
                      <a:r>
                        <a:rPr kumimoji="1" lang="en-US" altLang="ja-JP" sz="1000"/>
                        <a:t>11</a:t>
                      </a:r>
                      <a:endParaRPr kumimoji="1" lang="ja-JP" altLang="en-US" sz="1000"/>
                    </a:p>
                  </a:txBody>
                  <a:tcPr/>
                </a:tc>
                <a:tc>
                  <a:txBody>
                    <a:bodyPr/>
                    <a:lstStyle/>
                    <a:p>
                      <a:r>
                        <a:rPr kumimoji="1" lang="ja-JP" altLang="en-US" sz="1000"/>
                        <a:t>攻撃間隔</a:t>
                      </a:r>
                    </a:p>
                  </a:txBody>
                  <a:tcPr/>
                </a:tc>
                <a:tc>
                  <a:txBody>
                    <a:bodyPr/>
                    <a:lstStyle/>
                    <a:p>
                      <a:r>
                        <a:rPr kumimoji="1" lang="ja-JP" altLang="en-US" sz="1000"/>
                        <a:t>クールタイム</a:t>
                      </a:r>
                    </a:p>
                  </a:txBody>
                  <a:tcPr/>
                </a:tc>
                <a:extLst>
                  <a:ext uri="{0D108BD9-81ED-4DB2-BD59-A6C34878D82A}">
                    <a16:rowId xmlns:a16="http://schemas.microsoft.com/office/drawing/2014/main" val="2994402561"/>
                  </a:ext>
                </a:extLst>
              </a:tr>
              <a:tr h="168275">
                <a:tc>
                  <a:txBody>
                    <a:bodyPr/>
                    <a:lstStyle/>
                    <a:p>
                      <a:r>
                        <a:rPr kumimoji="1" lang="en-US" altLang="ja-JP" sz="1000"/>
                        <a:t>12</a:t>
                      </a:r>
                      <a:endParaRPr kumimoji="1" lang="ja-JP" altLang="en-US" sz="1000"/>
                    </a:p>
                  </a:txBody>
                  <a:tcPr/>
                </a:tc>
                <a:tc>
                  <a:txBody>
                    <a:bodyPr/>
                    <a:lstStyle/>
                    <a:p>
                      <a:r>
                        <a:rPr kumimoji="1" lang="ja-JP" altLang="en-US" sz="1000"/>
                        <a:t>追加効果 </a:t>
                      </a:r>
                      <a:r>
                        <a:rPr kumimoji="1" lang="en-US" altLang="ja-JP" sz="1000"/>
                        <a:t>ID</a:t>
                      </a:r>
                      <a:endParaRPr kumimoji="1" lang="ja-JP" altLang="en-US" sz="1000"/>
                    </a:p>
                  </a:txBody>
                  <a:tcPr/>
                </a:tc>
                <a:tc>
                  <a:txBody>
                    <a:bodyPr/>
                    <a:lstStyle/>
                    <a:p>
                      <a:r>
                        <a:rPr kumimoji="1" lang="ja-JP" altLang="en-US" sz="1000"/>
                        <a:t>追加で付与するバフやデバフの</a:t>
                      </a:r>
                      <a:r>
                        <a:rPr kumimoji="1" lang="en-US" altLang="ja-JP" sz="1000"/>
                        <a:t>ID</a:t>
                      </a:r>
                      <a:endParaRPr kumimoji="1" lang="ja-JP" altLang="en-US" sz="1000"/>
                    </a:p>
                  </a:txBody>
                  <a:tcPr/>
                </a:tc>
                <a:extLst>
                  <a:ext uri="{0D108BD9-81ED-4DB2-BD59-A6C34878D82A}">
                    <a16:rowId xmlns:a16="http://schemas.microsoft.com/office/drawing/2014/main" val="236214519"/>
                  </a:ext>
                </a:extLst>
              </a:tr>
              <a:tr h="168275">
                <a:tc>
                  <a:txBody>
                    <a:bodyPr/>
                    <a:lstStyle/>
                    <a:p>
                      <a:r>
                        <a:rPr kumimoji="1" lang="en-US" altLang="ja-JP" sz="1000"/>
                        <a:t>13</a:t>
                      </a:r>
                      <a:endParaRPr kumimoji="1" lang="ja-JP" altLang="en-US" sz="1000"/>
                    </a:p>
                  </a:txBody>
                  <a:tcPr/>
                </a:tc>
                <a:tc>
                  <a:txBody>
                    <a:bodyPr/>
                    <a:lstStyle/>
                    <a:p>
                      <a:r>
                        <a:rPr kumimoji="1" lang="ja-JP" altLang="en-US" sz="1000"/>
                        <a:t>レベルアップテーブル</a:t>
                      </a:r>
                    </a:p>
                  </a:txBody>
                  <a:tcPr/>
                </a:tc>
                <a:tc>
                  <a:txBody>
                    <a:bodyPr/>
                    <a:lstStyle/>
                    <a:p>
                      <a:r>
                        <a:rPr kumimoji="1" lang="ja-JP" altLang="en-US" sz="1000"/>
                        <a:t>レベルアップテーブル</a:t>
                      </a:r>
                    </a:p>
                  </a:txBody>
                  <a:tcPr/>
                </a:tc>
                <a:extLst>
                  <a:ext uri="{0D108BD9-81ED-4DB2-BD59-A6C34878D82A}">
                    <a16:rowId xmlns:a16="http://schemas.microsoft.com/office/drawing/2014/main" val="3277634944"/>
                  </a:ext>
                </a:extLst>
              </a:tr>
            </a:tbl>
          </a:graphicData>
        </a:graphic>
      </p:graphicFrame>
      <p:sp>
        <p:nvSpPr>
          <p:cNvPr id="2" name="正方形/長方形 1">
            <a:extLst>
              <a:ext uri="{FF2B5EF4-FFF2-40B4-BE49-F238E27FC236}">
                <a16:creationId xmlns:a16="http://schemas.microsoft.com/office/drawing/2014/main" id="{00F18DD8-8E35-4DE9-8ADB-12F0BC75700C}"/>
              </a:ext>
            </a:extLst>
          </p:cNvPr>
          <p:cNvSpPr/>
          <p:nvPr/>
        </p:nvSpPr>
        <p:spPr>
          <a:xfrm>
            <a:off x="4440393" y="3244334"/>
            <a:ext cx="263214" cy="369332"/>
          </a:xfrm>
          <a:prstGeom prst="rect">
            <a:avLst/>
          </a:prstGeom>
        </p:spPr>
        <p:txBody>
          <a:bodyPr wrap="none">
            <a:spAutoFit/>
          </a:bodyPr>
          <a:lstStyle/>
          <a:p>
            <a:r>
              <a:rPr lang="ja-JP" altLang="en-US">
                <a:solidFill>
                  <a:srgbClr val="000000"/>
                </a:solidFill>
                <a:latin typeface="Meiryo" panose="020B0604030504040204" pitchFamily="50" charset="-128"/>
                <a:ea typeface="Meiryo" panose="020B0604030504040204" pitchFamily="50" charset="-128"/>
              </a:rPr>
              <a:t> </a:t>
            </a:r>
            <a:endParaRPr lang="ja-JP" altLang="en-US"/>
          </a:p>
        </p:txBody>
      </p:sp>
    </p:spTree>
    <p:extLst>
      <p:ext uri="{BB962C8B-B14F-4D97-AF65-F5344CB8AC3E}">
        <p14:creationId xmlns:p14="http://schemas.microsoft.com/office/powerpoint/2010/main" val="8439143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800493" cy="307777"/>
          </a:xfrm>
          <a:prstGeom prst="rect">
            <a:avLst/>
          </a:prstGeom>
          <a:noFill/>
        </p:spPr>
        <p:txBody>
          <a:bodyPr wrap="none" rtlCol="0">
            <a:spAutoFit/>
          </a:bodyPr>
          <a:lstStyle/>
          <a:p>
            <a:r>
              <a:rPr kumimoji="1" lang="ja-JP" altLang="en-US" sz="1400" b="1"/>
              <a:t>●支援兵器について</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6840334" cy="646331"/>
          </a:xfrm>
          <a:prstGeom prst="rect">
            <a:avLst/>
          </a:prstGeom>
          <a:noFill/>
        </p:spPr>
        <p:txBody>
          <a:bodyPr wrap="none" rtlCol="0">
            <a:spAutoFit/>
          </a:bodyPr>
          <a:lstStyle/>
          <a:p>
            <a:r>
              <a:rPr kumimoji="1" lang="ja-JP" altLang="en-US" sz="1000"/>
              <a:t>支援兵器はバトル前に設定する兵器で、支援兵器が持つクールタイムごとに</a:t>
            </a:r>
            <a:r>
              <a:rPr kumimoji="1" lang="ja-JP" altLang="en-US" sz="1600" b="1"/>
              <a:t>攻撃</a:t>
            </a:r>
            <a:r>
              <a:rPr kumimoji="1" lang="ja-JP" altLang="en-US" sz="1000"/>
              <a:t> </a:t>
            </a:r>
            <a:r>
              <a:rPr kumimoji="1" lang="en-US" altLang="ja-JP" sz="1000"/>
              <a:t>or </a:t>
            </a:r>
            <a:r>
              <a:rPr kumimoji="1" lang="ja-JP" altLang="en-US" sz="1600" b="1"/>
              <a:t>回復</a:t>
            </a:r>
            <a:r>
              <a:rPr kumimoji="1" lang="ja-JP" altLang="en-US" sz="1000"/>
              <a:t>を行ってくれるもの。</a:t>
            </a:r>
            <a:endParaRPr kumimoji="1" lang="en-US" altLang="ja-JP" sz="1000"/>
          </a:p>
          <a:p>
            <a:r>
              <a:rPr kumimoji="1" lang="en-US" altLang="ja-JP" sz="1000"/>
              <a:t>※</a:t>
            </a:r>
            <a:r>
              <a:rPr kumimoji="1" lang="ja-JP" altLang="en-US" sz="1000"/>
              <a:t>状態異常やバフ・デバフを付与する場合も、必ず攻撃か回復のいずれかを行う。</a:t>
            </a:r>
            <a:endParaRPr kumimoji="1" lang="en-US" altLang="ja-JP" sz="1000"/>
          </a:p>
          <a:p>
            <a:endParaRPr kumimoji="1" lang="en-US" altLang="ja-JP" sz="1000"/>
          </a:p>
        </p:txBody>
      </p:sp>
      <p:sp>
        <p:nvSpPr>
          <p:cNvPr id="7" name="テキスト ボックス 6">
            <a:extLst>
              <a:ext uri="{FF2B5EF4-FFF2-40B4-BE49-F238E27FC236}">
                <a16:creationId xmlns:a16="http://schemas.microsoft.com/office/drawing/2014/main" id="{45A20730-ACFA-4722-A1A2-51CAC8034D74}"/>
              </a:ext>
            </a:extLst>
          </p:cNvPr>
          <p:cNvSpPr txBox="1"/>
          <p:nvPr/>
        </p:nvSpPr>
        <p:spPr>
          <a:xfrm>
            <a:off x="415419" y="1495951"/>
            <a:ext cx="1980029" cy="307777"/>
          </a:xfrm>
          <a:prstGeom prst="rect">
            <a:avLst/>
          </a:prstGeom>
          <a:noFill/>
        </p:spPr>
        <p:txBody>
          <a:bodyPr wrap="none" rtlCol="0">
            <a:spAutoFit/>
          </a:bodyPr>
          <a:lstStyle/>
          <a:p>
            <a:r>
              <a:rPr kumimoji="1" lang="ja-JP" altLang="en-US" sz="1400" b="1"/>
              <a:t>●支援兵器のダメージ</a:t>
            </a:r>
            <a:endParaRPr kumimoji="1" lang="ja-JP" altLang="en-US" sz="1000" b="1">
              <a:solidFill>
                <a:srgbClr val="FF0000"/>
              </a:solidFill>
            </a:endParaRPr>
          </a:p>
        </p:txBody>
      </p:sp>
      <p:sp>
        <p:nvSpPr>
          <p:cNvPr id="8" name="テキスト ボックス 7">
            <a:extLst>
              <a:ext uri="{FF2B5EF4-FFF2-40B4-BE49-F238E27FC236}">
                <a16:creationId xmlns:a16="http://schemas.microsoft.com/office/drawing/2014/main" id="{9F263E7B-FC2C-407F-97D8-F608E6004A12}"/>
              </a:ext>
            </a:extLst>
          </p:cNvPr>
          <p:cNvSpPr txBox="1"/>
          <p:nvPr/>
        </p:nvSpPr>
        <p:spPr>
          <a:xfrm>
            <a:off x="591846" y="1807889"/>
            <a:ext cx="4929555" cy="400110"/>
          </a:xfrm>
          <a:prstGeom prst="rect">
            <a:avLst/>
          </a:prstGeom>
          <a:noFill/>
        </p:spPr>
        <p:txBody>
          <a:bodyPr wrap="none" rtlCol="0">
            <a:spAutoFit/>
          </a:bodyPr>
          <a:lstStyle/>
          <a:p>
            <a:r>
              <a:rPr kumimoji="1" lang="ja-JP" altLang="en-US" sz="1000"/>
              <a:t>支援兵器のダメージは以下のように計算される。</a:t>
            </a:r>
            <a:endParaRPr kumimoji="1" lang="en-US" altLang="ja-JP" sz="1000"/>
          </a:p>
          <a:p>
            <a:r>
              <a:rPr kumimoji="1" lang="ja-JP" altLang="en-US" sz="1000"/>
              <a:t>基本的にはバトルと同様の計算だが、元となる攻撃力が下記のように決定される。</a:t>
            </a:r>
            <a:endParaRPr kumimoji="1" lang="en-US" altLang="ja-JP" sz="1000"/>
          </a:p>
        </p:txBody>
      </p:sp>
      <p:sp>
        <p:nvSpPr>
          <p:cNvPr id="9" name="テキスト ボックス 8">
            <a:extLst>
              <a:ext uri="{FF2B5EF4-FFF2-40B4-BE49-F238E27FC236}">
                <a16:creationId xmlns:a16="http://schemas.microsoft.com/office/drawing/2014/main" id="{964E6217-6BEC-4BAB-9A0E-3AE8E5804DBB}"/>
              </a:ext>
            </a:extLst>
          </p:cNvPr>
          <p:cNvSpPr txBox="1"/>
          <p:nvPr/>
        </p:nvSpPr>
        <p:spPr>
          <a:xfrm>
            <a:off x="496046" y="3072929"/>
            <a:ext cx="8084264" cy="246221"/>
          </a:xfrm>
          <a:prstGeom prst="rect">
            <a:avLst/>
          </a:prstGeom>
          <a:noFill/>
        </p:spPr>
        <p:txBody>
          <a:bodyPr wrap="none" rtlCol="0">
            <a:spAutoFit/>
          </a:bodyPr>
          <a:lstStyle/>
          <a:p>
            <a:r>
              <a:rPr kumimoji="1" lang="ja-JP" altLang="en-US" sz="1000" b="1">
                <a:solidFill>
                  <a:srgbClr val="00B0F0"/>
                </a:solidFill>
              </a:rPr>
              <a:t>ダメージ ＝ </a:t>
            </a:r>
            <a:r>
              <a:rPr kumimoji="1" lang="ja-JP" altLang="en-US" sz="1000" b="1">
                <a:solidFill>
                  <a:srgbClr val="FF0000"/>
                </a:solidFill>
              </a:rPr>
              <a:t>支援兵器攻撃力</a:t>
            </a:r>
            <a:r>
              <a:rPr kumimoji="1" lang="ja-JP" altLang="en-US" sz="1000" b="1">
                <a:solidFill>
                  <a:srgbClr val="00B0F0"/>
                </a:solidFill>
              </a:rPr>
              <a:t> </a:t>
            </a:r>
            <a:r>
              <a:rPr kumimoji="1" lang="en-US" altLang="ja-JP" sz="1000" b="1">
                <a:solidFill>
                  <a:srgbClr val="00B0F0"/>
                </a:solidFill>
              </a:rPr>
              <a:t>×</a:t>
            </a:r>
            <a:r>
              <a:rPr kumimoji="1" lang="ja-JP" altLang="en-US" sz="1000" b="1">
                <a:solidFill>
                  <a:srgbClr val="00B0F0"/>
                </a:solidFill>
              </a:rPr>
              <a:t>［ブレ］</a:t>
            </a:r>
            <a:r>
              <a:rPr kumimoji="1" lang="en-US" altLang="ja-JP" sz="1000" b="1">
                <a:solidFill>
                  <a:srgbClr val="00B0F0"/>
                </a:solidFill>
              </a:rPr>
              <a:t>÷</a:t>
            </a:r>
            <a:r>
              <a:rPr kumimoji="1" lang="ja-JP" altLang="en-US" sz="1000" b="1">
                <a:solidFill>
                  <a:srgbClr val="00B0F0"/>
                </a:solidFill>
              </a:rPr>
              <a:t>［部位防御係数］［相性係数］</a:t>
            </a:r>
            <a:r>
              <a:rPr kumimoji="1" lang="en-US" altLang="ja-JP" sz="1000" b="1">
                <a:solidFill>
                  <a:srgbClr val="00B0F0"/>
                </a:solidFill>
              </a:rPr>
              <a:t>×</a:t>
            </a:r>
            <a:r>
              <a:rPr kumimoji="1" lang="ja-JP" altLang="en-US" sz="1000" b="1">
                <a:solidFill>
                  <a:srgbClr val="00B0F0"/>
                </a:solidFill>
              </a:rPr>
              <a:t>［属性係数］</a:t>
            </a:r>
            <a:r>
              <a:rPr kumimoji="1" lang="en-US" altLang="ja-JP" sz="1000" b="1">
                <a:solidFill>
                  <a:srgbClr val="00B0F0"/>
                </a:solidFill>
              </a:rPr>
              <a:t> ×</a:t>
            </a:r>
            <a:r>
              <a:rPr kumimoji="1" lang="ja-JP" altLang="en-US" sz="1000" b="1">
                <a:solidFill>
                  <a:srgbClr val="00B0F0"/>
                </a:solidFill>
              </a:rPr>
              <a:t>［弱点係数］</a:t>
            </a:r>
            <a:r>
              <a:rPr kumimoji="1" lang="en-US" altLang="ja-JP" sz="1000" b="1">
                <a:solidFill>
                  <a:srgbClr val="00B0F0"/>
                </a:solidFill>
              </a:rPr>
              <a:t>×</a:t>
            </a:r>
            <a:r>
              <a:rPr kumimoji="1" lang="ja-JP" altLang="en-US" sz="1000" b="1">
                <a:solidFill>
                  <a:srgbClr val="00B0F0"/>
                </a:solidFill>
              </a:rPr>
              <a:t>［スキル係数］）</a:t>
            </a:r>
            <a:r>
              <a:rPr kumimoji="1" lang="en-US" altLang="ja-JP" sz="1000" b="1">
                <a:solidFill>
                  <a:srgbClr val="00B0F0"/>
                </a:solidFill>
              </a:rPr>
              <a:t>÷</a:t>
            </a:r>
            <a:r>
              <a:rPr kumimoji="1" lang="ja-JP" altLang="en-US" sz="1000" b="1">
                <a:solidFill>
                  <a:srgbClr val="00B0F0"/>
                </a:solidFill>
              </a:rPr>
              <a:t> ヒット数</a:t>
            </a:r>
            <a:endParaRPr kumimoji="1" lang="en-US" altLang="ja-JP" sz="1000" b="1">
              <a:solidFill>
                <a:srgbClr val="00B0F0"/>
              </a:solidFill>
            </a:endParaRPr>
          </a:p>
        </p:txBody>
      </p:sp>
      <p:sp>
        <p:nvSpPr>
          <p:cNvPr id="10" name="テキスト ボックス 9">
            <a:extLst>
              <a:ext uri="{FF2B5EF4-FFF2-40B4-BE49-F238E27FC236}">
                <a16:creationId xmlns:a16="http://schemas.microsoft.com/office/drawing/2014/main" id="{D8105FC4-D0FB-4782-BC4A-58D3BCABB320}"/>
              </a:ext>
            </a:extLst>
          </p:cNvPr>
          <p:cNvSpPr txBox="1"/>
          <p:nvPr/>
        </p:nvSpPr>
        <p:spPr>
          <a:xfrm>
            <a:off x="496046" y="2287936"/>
            <a:ext cx="5221301" cy="246221"/>
          </a:xfrm>
          <a:prstGeom prst="rect">
            <a:avLst/>
          </a:prstGeom>
          <a:noFill/>
        </p:spPr>
        <p:txBody>
          <a:bodyPr wrap="none" rtlCol="0">
            <a:spAutoFit/>
          </a:bodyPr>
          <a:lstStyle/>
          <a:p>
            <a:r>
              <a:rPr kumimoji="1" lang="ja-JP" altLang="en-US" sz="1000" b="1">
                <a:solidFill>
                  <a:srgbClr val="FF0000"/>
                </a:solidFill>
              </a:rPr>
              <a:t>支援兵器攻撃力 </a:t>
            </a:r>
            <a:r>
              <a:rPr kumimoji="1" lang="ja-JP" altLang="en-US" sz="1000" b="1">
                <a:solidFill>
                  <a:srgbClr val="00B050"/>
                </a:solidFill>
              </a:rPr>
              <a:t>＝［</a:t>
            </a:r>
            <a:r>
              <a:rPr kumimoji="1" lang="en-US" altLang="ja-JP" sz="1000" b="1">
                <a:solidFill>
                  <a:srgbClr val="00B050"/>
                </a:solidFill>
              </a:rPr>
              <a:t>POWER(</a:t>
            </a:r>
            <a:r>
              <a:rPr kumimoji="1" lang="ja-JP" altLang="en-US" sz="1000" b="1">
                <a:solidFill>
                  <a:srgbClr val="00B050"/>
                </a:solidFill>
              </a:rPr>
              <a:t>支援兵器基本攻撃力</a:t>
            </a:r>
            <a:r>
              <a:rPr kumimoji="1" lang="en-US" altLang="ja-JP" sz="1000" b="1">
                <a:solidFill>
                  <a:srgbClr val="00B050"/>
                </a:solidFill>
              </a:rPr>
              <a:t>)</a:t>
            </a:r>
            <a:r>
              <a:rPr kumimoji="1" lang="ja-JP" altLang="en-US" sz="1000" b="1">
                <a:solidFill>
                  <a:srgbClr val="00B050"/>
                </a:solidFill>
              </a:rPr>
              <a:t>］</a:t>
            </a:r>
            <a:r>
              <a:rPr kumimoji="1" lang="en-US" altLang="ja-JP" sz="1000" baseline="20000">
                <a:solidFill>
                  <a:srgbClr val="00B050"/>
                </a:solidFill>
              </a:rPr>
              <a:t>※</a:t>
            </a:r>
            <a:r>
              <a:rPr kumimoji="1" lang="ja-JP" altLang="en-US" sz="1000" baseline="20000">
                <a:solidFill>
                  <a:srgbClr val="00B050"/>
                </a:solidFill>
              </a:rPr>
              <a:t>１</a:t>
            </a:r>
            <a:r>
              <a:rPr kumimoji="1" lang="en-US" altLang="ja-JP" sz="1000" b="1">
                <a:solidFill>
                  <a:srgbClr val="00B050"/>
                </a:solidFill>
              </a:rPr>
              <a:t>×</a:t>
            </a:r>
            <a:r>
              <a:rPr kumimoji="1" lang="ja-JP" altLang="en-US" sz="1000" b="1">
                <a:solidFill>
                  <a:srgbClr val="00B050"/>
                </a:solidFill>
              </a:rPr>
              <a:t>（</a:t>
            </a:r>
            <a:r>
              <a:rPr kumimoji="1" lang="en-US" altLang="ja-JP" sz="1000" b="1">
                <a:solidFill>
                  <a:srgbClr val="00B050"/>
                </a:solidFill>
              </a:rPr>
              <a:t>100</a:t>
            </a:r>
            <a:r>
              <a:rPr kumimoji="1" lang="ja-JP" altLang="en-US" sz="1000" b="1">
                <a:solidFill>
                  <a:srgbClr val="00B050"/>
                </a:solidFill>
              </a:rPr>
              <a:t>＋［ＴＲカード</a:t>
            </a:r>
            <a:r>
              <a:rPr kumimoji="1" lang="en-US" altLang="ja-JP" sz="1000" b="1" err="1">
                <a:solidFill>
                  <a:srgbClr val="00B050"/>
                </a:solidFill>
              </a:rPr>
              <a:t>Lv</a:t>
            </a:r>
            <a:r>
              <a:rPr kumimoji="1" lang="ja-JP" altLang="en-US" sz="1000" b="1">
                <a:solidFill>
                  <a:srgbClr val="00B050"/>
                </a:solidFill>
              </a:rPr>
              <a:t>］）％</a:t>
            </a:r>
            <a:endParaRPr kumimoji="1" lang="en-US" altLang="ja-JP" sz="1000" b="1">
              <a:solidFill>
                <a:srgbClr val="00B050"/>
              </a:solidFill>
            </a:endParaRPr>
          </a:p>
        </p:txBody>
      </p:sp>
      <p:sp>
        <p:nvSpPr>
          <p:cNvPr id="11" name="テキスト ボックス 10">
            <a:extLst>
              <a:ext uri="{FF2B5EF4-FFF2-40B4-BE49-F238E27FC236}">
                <a16:creationId xmlns:a16="http://schemas.microsoft.com/office/drawing/2014/main" id="{FFD684D9-C811-4178-82C9-E6943827BCAF}"/>
              </a:ext>
            </a:extLst>
          </p:cNvPr>
          <p:cNvSpPr txBox="1"/>
          <p:nvPr/>
        </p:nvSpPr>
        <p:spPr>
          <a:xfrm>
            <a:off x="591845" y="2649033"/>
            <a:ext cx="2108269" cy="246221"/>
          </a:xfrm>
          <a:prstGeom prst="rect">
            <a:avLst/>
          </a:prstGeom>
          <a:noFill/>
        </p:spPr>
        <p:txBody>
          <a:bodyPr wrap="none" rtlCol="0">
            <a:spAutoFit/>
          </a:bodyPr>
          <a:lstStyle/>
          <a:p>
            <a:r>
              <a:rPr kumimoji="1" lang="en-US" altLang="ja-JP" sz="1000"/>
              <a:t>※</a:t>
            </a:r>
            <a:r>
              <a:rPr kumimoji="1" lang="ja-JP" altLang="en-US" sz="1000"/>
              <a:t>１</a:t>
            </a:r>
            <a:r>
              <a:rPr kumimoji="1" lang="en-US" altLang="ja-JP" sz="1000"/>
              <a:t>…</a:t>
            </a:r>
            <a:r>
              <a:rPr kumimoji="1" lang="ja-JP" altLang="en-US" sz="1000"/>
              <a:t>支援兵器自体の持つ攻撃力</a:t>
            </a:r>
            <a:endParaRPr kumimoji="1" lang="en-US" altLang="ja-JP" sz="1000"/>
          </a:p>
        </p:txBody>
      </p:sp>
      <p:sp>
        <p:nvSpPr>
          <p:cNvPr id="13" name="テキスト ボックス 12">
            <a:extLst>
              <a:ext uri="{FF2B5EF4-FFF2-40B4-BE49-F238E27FC236}">
                <a16:creationId xmlns:a16="http://schemas.microsoft.com/office/drawing/2014/main" id="{BB9755B4-A29A-4D8E-B78B-01B210185BE5}"/>
              </a:ext>
            </a:extLst>
          </p:cNvPr>
          <p:cNvSpPr txBox="1"/>
          <p:nvPr/>
        </p:nvSpPr>
        <p:spPr>
          <a:xfrm>
            <a:off x="591845" y="3395771"/>
            <a:ext cx="954107" cy="276999"/>
          </a:xfrm>
          <a:prstGeom prst="rect">
            <a:avLst/>
          </a:prstGeom>
          <a:noFill/>
        </p:spPr>
        <p:txBody>
          <a:bodyPr wrap="none" rtlCol="0">
            <a:spAutoFit/>
          </a:bodyPr>
          <a:lstStyle/>
          <a:p>
            <a:r>
              <a:rPr kumimoji="1" lang="ja-JP" altLang="en-US" sz="1200" b="1"/>
              <a:t>○部位選択</a:t>
            </a:r>
            <a:endParaRPr kumimoji="1" lang="en-US" altLang="ja-JP" sz="1200" b="1">
              <a:solidFill>
                <a:srgbClr val="FF0000"/>
              </a:solidFill>
            </a:endParaRPr>
          </a:p>
        </p:txBody>
      </p:sp>
      <p:sp>
        <p:nvSpPr>
          <p:cNvPr id="15" name="テキスト ボックス 14">
            <a:extLst>
              <a:ext uri="{FF2B5EF4-FFF2-40B4-BE49-F238E27FC236}">
                <a16:creationId xmlns:a16="http://schemas.microsoft.com/office/drawing/2014/main" id="{43D75BCE-3CA4-4582-9EF8-3FC2735D6247}"/>
              </a:ext>
            </a:extLst>
          </p:cNvPr>
          <p:cNvSpPr txBox="1"/>
          <p:nvPr/>
        </p:nvSpPr>
        <p:spPr>
          <a:xfrm>
            <a:off x="738385" y="3672770"/>
            <a:ext cx="8590813" cy="553998"/>
          </a:xfrm>
          <a:prstGeom prst="rect">
            <a:avLst/>
          </a:prstGeom>
          <a:noFill/>
        </p:spPr>
        <p:txBody>
          <a:bodyPr wrap="none" rtlCol="0">
            <a:spAutoFit/>
          </a:bodyPr>
          <a:lstStyle/>
          <a:p>
            <a:r>
              <a:rPr kumimoji="1" lang="ja-JP" altLang="en-US" sz="1000"/>
              <a:t>オートで攻撃される支援兵器では任意に部位選択はできない。</a:t>
            </a:r>
            <a:endParaRPr kumimoji="1" lang="en-US" altLang="ja-JP" sz="1000"/>
          </a:p>
          <a:p>
            <a:r>
              <a:rPr kumimoji="1" lang="ja-JP" altLang="en-US" sz="1000"/>
              <a:t>射撃毎に各部につけたウェイトからの確率で選択される。</a:t>
            </a:r>
            <a:endParaRPr kumimoji="1" lang="en-US" altLang="ja-JP" sz="1000"/>
          </a:p>
          <a:p>
            <a:r>
              <a:rPr kumimoji="1" lang="ja-JP" altLang="en-US" sz="1000"/>
              <a:t>各部のウェイトは色は全て同じ基本ウェイト「</a:t>
            </a:r>
            <a:r>
              <a:rPr kumimoji="1" lang="en-US" altLang="ja-JP" sz="1000"/>
              <a:t>5</a:t>
            </a:r>
            <a:r>
              <a:rPr kumimoji="1" lang="ja-JP" altLang="en-US" sz="1000"/>
              <a:t>」となり、弱点属性のみ、支援兵器の持つ「精密射撃」パラメータによりウェイトが加算される。</a:t>
            </a:r>
            <a:endParaRPr kumimoji="1" lang="en-US" altLang="ja-JP" sz="1000"/>
          </a:p>
        </p:txBody>
      </p:sp>
      <p:graphicFrame>
        <p:nvGraphicFramePr>
          <p:cNvPr id="2" name="表 2">
            <a:extLst>
              <a:ext uri="{FF2B5EF4-FFF2-40B4-BE49-F238E27FC236}">
                <a16:creationId xmlns:a16="http://schemas.microsoft.com/office/drawing/2014/main" id="{54BDEAAD-79B4-4844-8279-45AB3DE98EDD}"/>
              </a:ext>
            </a:extLst>
          </p:cNvPr>
          <p:cNvGraphicFramePr>
            <a:graphicFrameLocks noGrp="1"/>
          </p:cNvGraphicFramePr>
          <p:nvPr/>
        </p:nvGraphicFramePr>
        <p:xfrm>
          <a:off x="777003" y="4255560"/>
          <a:ext cx="1438910" cy="1280160"/>
        </p:xfrm>
        <a:graphic>
          <a:graphicData uri="http://schemas.openxmlformats.org/drawingml/2006/table">
            <a:tbl>
              <a:tblPr firstRow="1" bandRow="1">
                <a:tableStyleId>{5C22544A-7EE6-4342-B048-85BDC9FD1C3A}</a:tableStyleId>
              </a:tblPr>
              <a:tblGrid>
                <a:gridCol w="617855">
                  <a:extLst>
                    <a:ext uri="{9D8B030D-6E8A-4147-A177-3AD203B41FA5}">
                      <a16:colId xmlns:a16="http://schemas.microsoft.com/office/drawing/2014/main" val="2209451993"/>
                    </a:ext>
                  </a:extLst>
                </a:gridCol>
                <a:gridCol w="821055">
                  <a:extLst>
                    <a:ext uri="{9D8B030D-6E8A-4147-A177-3AD203B41FA5}">
                      <a16:colId xmlns:a16="http://schemas.microsoft.com/office/drawing/2014/main" val="3315765966"/>
                    </a:ext>
                  </a:extLst>
                </a:gridCol>
              </a:tblGrid>
              <a:tr h="0">
                <a:tc>
                  <a:txBody>
                    <a:bodyPr/>
                    <a:lstStyle/>
                    <a:p>
                      <a:r>
                        <a:rPr kumimoji="1" lang="ja-JP" altLang="en-US" sz="800"/>
                        <a:t>精密射撃</a:t>
                      </a:r>
                    </a:p>
                  </a:txBody>
                  <a:tcPr/>
                </a:tc>
                <a:tc>
                  <a:txBody>
                    <a:bodyPr/>
                    <a:lstStyle/>
                    <a:p>
                      <a:r>
                        <a:rPr kumimoji="1" lang="ja-JP" altLang="en-US" sz="800"/>
                        <a:t>加算ウェイト</a:t>
                      </a:r>
                    </a:p>
                  </a:txBody>
                  <a:tcPr/>
                </a:tc>
                <a:extLst>
                  <a:ext uri="{0D108BD9-81ED-4DB2-BD59-A6C34878D82A}">
                    <a16:rowId xmlns:a16="http://schemas.microsoft.com/office/drawing/2014/main" val="3153202134"/>
                  </a:ext>
                </a:extLst>
              </a:tr>
              <a:tr h="0">
                <a:tc>
                  <a:txBody>
                    <a:bodyPr/>
                    <a:lstStyle/>
                    <a:p>
                      <a:pPr algn="ctr"/>
                      <a:r>
                        <a:rPr kumimoji="1" lang="en-US" altLang="ja-JP" sz="800"/>
                        <a:t>S</a:t>
                      </a:r>
                      <a:endParaRPr kumimoji="1" lang="ja-JP" altLang="en-US" sz="800"/>
                    </a:p>
                  </a:txBody>
                  <a:tcPr/>
                </a:tc>
                <a:tc>
                  <a:txBody>
                    <a:bodyPr/>
                    <a:lstStyle/>
                    <a:p>
                      <a:pPr algn="ctr"/>
                      <a:r>
                        <a:rPr kumimoji="1" lang="en-US" altLang="ja-JP" sz="800"/>
                        <a:t>+10</a:t>
                      </a:r>
                      <a:endParaRPr kumimoji="1" lang="ja-JP" altLang="en-US" sz="800"/>
                    </a:p>
                  </a:txBody>
                  <a:tcPr/>
                </a:tc>
                <a:extLst>
                  <a:ext uri="{0D108BD9-81ED-4DB2-BD59-A6C34878D82A}">
                    <a16:rowId xmlns:a16="http://schemas.microsoft.com/office/drawing/2014/main" val="1116597705"/>
                  </a:ext>
                </a:extLst>
              </a:tr>
              <a:tr h="0">
                <a:tc>
                  <a:txBody>
                    <a:bodyPr/>
                    <a:lstStyle/>
                    <a:p>
                      <a:pPr algn="ctr"/>
                      <a:r>
                        <a:rPr kumimoji="1" lang="en-US" altLang="ja-JP" sz="800"/>
                        <a:t>A</a:t>
                      </a:r>
                      <a:endParaRPr kumimoji="1" lang="ja-JP" altLang="en-US" sz="800"/>
                    </a:p>
                  </a:txBody>
                  <a:tcPr/>
                </a:tc>
                <a:tc>
                  <a:txBody>
                    <a:bodyPr/>
                    <a:lstStyle/>
                    <a:p>
                      <a:pPr algn="ctr"/>
                      <a:r>
                        <a:rPr kumimoji="1" lang="en-US" altLang="ja-JP" sz="800"/>
                        <a:t>+5</a:t>
                      </a:r>
                      <a:endParaRPr kumimoji="1" lang="ja-JP" altLang="en-US" sz="800"/>
                    </a:p>
                  </a:txBody>
                  <a:tcPr/>
                </a:tc>
                <a:extLst>
                  <a:ext uri="{0D108BD9-81ED-4DB2-BD59-A6C34878D82A}">
                    <a16:rowId xmlns:a16="http://schemas.microsoft.com/office/drawing/2014/main" val="2935130430"/>
                  </a:ext>
                </a:extLst>
              </a:tr>
              <a:tr h="0">
                <a:tc>
                  <a:txBody>
                    <a:bodyPr/>
                    <a:lstStyle/>
                    <a:p>
                      <a:pPr algn="ctr"/>
                      <a:r>
                        <a:rPr kumimoji="1" lang="en-US" altLang="ja-JP" sz="800"/>
                        <a:t>B</a:t>
                      </a:r>
                      <a:endParaRPr kumimoji="1" lang="ja-JP" altLang="en-US" sz="800"/>
                    </a:p>
                  </a:txBody>
                  <a:tcPr/>
                </a:tc>
                <a:tc>
                  <a:txBody>
                    <a:bodyPr/>
                    <a:lstStyle/>
                    <a:p>
                      <a:pPr algn="ctr"/>
                      <a:r>
                        <a:rPr kumimoji="1" lang="en-US" altLang="ja-JP" sz="800"/>
                        <a:t>+4</a:t>
                      </a:r>
                      <a:endParaRPr kumimoji="1" lang="ja-JP" altLang="en-US" sz="800"/>
                    </a:p>
                  </a:txBody>
                  <a:tcPr/>
                </a:tc>
                <a:extLst>
                  <a:ext uri="{0D108BD9-81ED-4DB2-BD59-A6C34878D82A}">
                    <a16:rowId xmlns:a16="http://schemas.microsoft.com/office/drawing/2014/main" val="380089941"/>
                  </a:ext>
                </a:extLst>
              </a:tr>
              <a:tr h="0">
                <a:tc>
                  <a:txBody>
                    <a:bodyPr/>
                    <a:lstStyle/>
                    <a:p>
                      <a:pPr algn="ctr"/>
                      <a:r>
                        <a:rPr kumimoji="1" lang="en-US" altLang="ja-JP" sz="800"/>
                        <a:t>C</a:t>
                      </a:r>
                      <a:endParaRPr kumimoji="1" lang="ja-JP" altLang="en-US" sz="800"/>
                    </a:p>
                  </a:txBody>
                  <a:tcPr/>
                </a:tc>
                <a:tc>
                  <a:txBody>
                    <a:bodyPr/>
                    <a:lstStyle/>
                    <a:p>
                      <a:pPr algn="ctr"/>
                      <a:r>
                        <a:rPr kumimoji="1" lang="en-US" altLang="ja-JP" sz="800"/>
                        <a:t>+2</a:t>
                      </a:r>
                      <a:endParaRPr kumimoji="1" lang="ja-JP" altLang="en-US" sz="800"/>
                    </a:p>
                  </a:txBody>
                  <a:tcPr/>
                </a:tc>
                <a:extLst>
                  <a:ext uri="{0D108BD9-81ED-4DB2-BD59-A6C34878D82A}">
                    <a16:rowId xmlns:a16="http://schemas.microsoft.com/office/drawing/2014/main" val="761688938"/>
                  </a:ext>
                </a:extLst>
              </a:tr>
              <a:tr h="0">
                <a:tc>
                  <a:txBody>
                    <a:bodyPr/>
                    <a:lstStyle/>
                    <a:p>
                      <a:pPr algn="ctr"/>
                      <a:r>
                        <a:rPr kumimoji="1" lang="en-US" altLang="ja-JP" sz="800"/>
                        <a:t>D</a:t>
                      </a:r>
                      <a:endParaRPr kumimoji="1" lang="ja-JP" altLang="en-US" sz="800"/>
                    </a:p>
                  </a:txBody>
                  <a:tcPr/>
                </a:tc>
                <a:tc>
                  <a:txBody>
                    <a:bodyPr/>
                    <a:lstStyle/>
                    <a:p>
                      <a:pPr algn="ctr"/>
                      <a:r>
                        <a:rPr kumimoji="1" lang="en-US" altLang="ja-JP" sz="800"/>
                        <a:t>+0</a:t>
                      </a:r>
                      <a:endParaRPr kumimoji="1" lang="ja-JP" altLang="en-US" sz="800"/>
                    </a:p>
                  </a:txBody>
                  <a:tcPr/>
                </a:tc>
                <a:extLst>
                  <a:ext uri="{0D108BD9-81ED-4DB2-BD59-A6C34878D82A}">
                    <a16:rowId xmlns:a16="http://schemas.microsoft.com/office/drawing/2014/main" val="970178436"/>
                  </a:ext>
                </a:extLst>
              </a:tr>
            </a:tbl>
          </a:graphicData>
        </a:graphic>
      </p:graphicFrame>
    </p:spTree>
    <p:extLst>
      <p:ext uri="{BB962C8B-B14F-4D97-AF65-F5344CB8AC3E}">
        <p14:creationId xmlns:p14="http://schemas.microsoft.com/office/powerpoint/2010/main" val="1276277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テキスト ボックス 13">
            <a:extLst>
              <a:ext uri="{FF2B5EF4-FFF2-40B4-BE49-F238E27FC236}">
                <a16:creationId xmlns:a16="http://schemas.microsoft.com/office/drawing/2014/main" id="{42E87052-15F7-4BE5-9754-03A2C0091E2A}"/>
              </a:ext>
            </a:extLst>
          </p:cNvPr>
          <p:cNvSpPr txBox="1"/>
          <p:nvPr/>
        </p:nvSpPr>
        <p:spPr>
          <a:xfrm>
            <a:off x="607779" y="544837"/>
            <a:ext cx="1415772" cy="276999"/>
          </a:xfrm>
          <a:prstGeom prst="rect">
            <a:avLst/>
          </a:prstGeom>
          <a:noFill/>
        </p:spPr>
        <p:txBody>
          <a:bodyPr wrap="none" rtlCol="0">
            <a:spAutoFit/>
          </a:bodyPr>
          <a:lstStyle/>
          <a:p>
            <a:r>
              <a:rPr kumimoji="1" lang="ja-JP" altLang="en-US" sz="1200" b="1"/>
              <a:t>○相性、属性判定</a:t>
            </a:r>
            <a:endParaRPr kumimoji="1" lang="en-US" altLang="ja-JP" sz="1200" b="1"/>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15" name="テキスト ボックス 14">
            <a:extLst>
              <a:ext uri="{FF2B5EF4-FFF2-40B4-BE49-F238E27FC236}">
                <a16:creationId xmlns:a16="http://schemas.microsoft.com/office/drawing/2014/main" id="{43D75BCE-3CA4-4582-9EF8-3FC2735D6247}"/>
              </a:ext>
            </a:extLst>
          </p:cNvPr>
          <p:cNvSpPr txBox="1"/>
          <p:nvPr/>
        </p:nvSpPr>
        <p:spPr>
          <a:xfrm>
            <a:off x="738384" y="821836"/>
            <a:ext cx="4544834" cy="400110"/>
          </a:xfrm>
          <a:prstGeom prst="rect">
            <a:avLst/>
          </a:prstGeom>
          <a:noFill/>
        </p:spPr>
        <p:txBody>
          <a:bodyPr wrap="none" rtlCol="0">
            <a:spAutoFit/>
          </a:bodyPr>
          <a:lstStyle/>
          <a:p>
            <a:r>
              <a:rPr kumimoji="1" lang="ja-JP" altLang="en-US" sz="1000"/>
              <a:t>得意怪獣分類や属性自体は支援兵器自体には持たない。</a:t>
            </a:r>
            <a:endParaRPr kumimoji="1" lang="en-US" altLang="ja-JP" sz="1000"/>
          </a:p>
          <a:p>
            <a:r>
              <a:rPr kumimoji="1" lang="ja-JP" altLang="en-US" sz="1000"/>
              <a:t>これは、支援兵器を操作するためにセットするキャラに紐づくものとなる。</a:t>
            </a:r>
            <a:endParaRPr kumimoji="1" lang="en-US" altLang="ja-JP" sz="1000"/>
          </a:p>
        </p:txBody>
      </p:sp>
      <p:sp>
        <p:nvSpPr>
          <p:cNvPr id="20" name="テキスト ボックス 19">
            <a:extLst>
              <a:ext uri="{FF2B5EF4-FFF2-40B4-BE49-F238E27FC236}">
                <a16:creationId xmlns:a16="http://schemas.microsoft.com/office/drawing/2014/main" id="{CB36EE81-0F80-4242-B189-80B7B5F4E8B5}"/>
              </a:ext>
            </a:extLst>
          </p:cNvPr>
          <p:cNvSpPr txBox="1"/>
          <p:nvPr/>
        </p:nvSpPr>
        <p:spPr>
          <a:xfrm>
            <a:off x="607779" y="1398277"/>
            <a:ext cx="1107996" cy="276999"/>
          </a:xfrm>
          <a:prstGeom prst="rect">
            <a:avLst/>
          </a:prstGeom>
          <a:noFill/>
        </p:spPr>
        <p:txBody>
          <a:bodyPr wrap="none" rtlCol="0">
            <a:spAutoFit/>
          </a:bodyPr>
          <a:lstStyle/>
          <a:p>
            <a:r>
              <a:rPr kumimoji="1" lang="ja-JP" altLang="en-US" sz="1200" b="1"/>
              <a:t>○スキル係数</a:t>
            </a:r>
            <a:endParaRPr kumimoji="1" lang="en-US" altLang="ja-JP" sz="1200" b="1"/>
          </a:p>
        </p:txBody>
      </p:sp>
      <p:sp>
        <p:nvSpPr>
          <p:cNvPr id="21" name="テキスト ボックス 20">
            <a:extLst>
              <a:ext uri="{FF2B5EF4-FFF2-40B4-BE49-F238E27FC236}">
                <a16:creationId xmlns:a16="http://schemas.microsoft.com/office/drawing/2014/main" id="{D5D9E37C-3AFD-4FE9-9A62-4067F27BEA3E}"/>
              </a:ext>
            </a:extLst>
          </p:cNvPr>
          <p:cNvSpPr txBox="1"/>
          <p:nvPr/>
        </p:nvSpPr>
        <p:spPr>
          <a:xfrm>
            <a:off x="738384" y="1675276"/>
            <a:ext cx="5442516" cy="707886"/>
          </a:xfrm>
          <a:prstGeom prst="rect">
            <a:avLst/>
          </a:prstGeom>
          <a:noFill/>
        </p:spPr>
        <p:txBody>
          <a:bodyPr wrap="none" rtlCol="0">
            <a:spAutoFit/>
          </a:bodyPr>
          <a:lstStyle/>
          <a:p>
            <a:r>
              <a:rPr kumimoji="1" lang="ja-JP" altLang="en-US" sz="1000"/>
              <a:t>基本的にはバトルメンバーのスキルやリーダー効果の影響は受けない。</a:t>
            </a:r>
            <a:endParaRPr kumimoji="1" lang="en-US" altLang="ja-JP" sz="1000"/>
          </a:p>
          <a:p>
            <a:r>
              <a:rPr kumimoji="1" lang="ja-JP" altLang="en-US" sz="1000"/>
              <a:t>例外的にバトルメンバーが支援兵器に影響を及ぼすスキルを持っている場合のみ影響する。</a:t>
            </a:r>
            <a:endParaRPr kumimoji="1" lang="en-US" altLang="ja-JP" sz="1000"/>
          </a:p>
          <a:p>
            <a:endParaRPr kumimoji="1" lang="en-US" altLang="ja-JP" sz="1000"/>
          </a:p>
          <a:p>
            <a:r>
              <a:rPr kumimoji="1" lang="ja-JP" altLang="en-US" sz="1000"/>
              <a:t>セットしたキャラの所持する</a:t>
            </a:r>
            <a:r>
              <a:rPr kumimoji="1" lang="en-US" altLang="ja-JP" sz="1000"/>
              <a:t>TR</a:t>
            </a:r>
            <a:r>
              <a:rPr kumimoji="1" lang="ja-JP" altLang="en-US" sz="1000"/>
              <a:t>カードの効果は乗る。</a:t>
            </a:r>
            <a:endParaRPr kumimoji="1" lang="en-US" altLang="ja-JP" sz="1000"/>
          </a:p>
        </p:txBody>
      </p:sp>
      <p:sp>
        <p:nvSpPr>
          <p:cNvPr id="3" name="四角形: 角を丸くする 2">
            <a:extLst>
              <a:ext uri="{FF2B5EF4-FFF2-40B4-BE49-F238E27FC236}">
                <a16:creationId xmlns:a16="http://schemas.microsoft.com/office/drawing/2014/main" id="{EA10D443-3BF4-4179-A563-C7A12BA21B3E}"/>
              </a:ext>
            </a:extLst>
          </p:cNvPr>
          <p:cNvSpPr/>
          <p:nvPr/>
        </p:nvSpPr>
        <p:spPr>
          <a:xfrm>
            <a:off x="738384" y="2454619"/>
            <a:ext cx="3086100" cy="1176126"/>
          </a:xfrm>
          <a:prstGeom prst="roundRect">
            <a:avLst>
              <a:gd name="adj" fmla="val 16236"/>
            </a:avLst>
          </a:prstGeom>
          <a:solidFill>
            <a:srgbClr val="FFFF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ja-JP" altLang="en-US" sz="1000" b="1" u="sng">
                <a:solidFill>
                  <a:schemeClr val="tx1"/>
                </a:solidFill>
              </a:rPr>
              <a:t>スキルイメージ</a:t>
            </a:r>
            <a:endParaRPr kumimoji="1" lang="en-US" altLang="ja-JP" sz="1000" b="1" u="sng">
              <a:solidFill>
                <a:schemeClr val="tx1"/>
              </a:solidFill>
            </a:endParaRPr>
          </a:p>
          <a:p>
            <a:r>
              <a:rPr kumimoji="1" lang="ja-JP" altLang="en-US" sz="1000">
                <a:solidFill>
                  <a:schemeClr val="tx1"/>
                </a:solidFill>
              </a:rPr>
              <a:t>支援兵器の以下に影響を及ぼす感じのスキル。</a:t>
            </a:r>
            <a:endParaRPr kumimoji="1" lang="en-US" altLang="ja-JP" sz="1000">
              <a:solidFill>
                <a:schemeClr val="tx1"/>
              </a:solidFill>
            </a:endParaRPr>
          </a:p>
          <a:p>
            <a:r>
              <a:rPr kumimoji="1" lang="ja-JP" altLang="en-US" sz="1000">
                <a:solidFill>
                  <a:schemeClr val="tx1"/>
                </a:solidFill>
              </a:rPr>
              <a:t>・攻撃力アップ</a:t>
            </a:r>
            <a:endParaRPr kumimoji="1" lang="en-US" altLang="ja-JP" sz="1000">
              <a:solidFill>
                <a:schemeClr val="tx1"/>
              </a:solidFill>
            </a:endParaRPr>
          </a:p>
          <a:p>
            <a:r>
              <a:rPr kumimoji="1" lang="ja-JP" altLang="en-US" sz="1000">
                <a:solidFill>
                  <a:schemeClr val="tx1"/>
                </a:solidFill>
              </a:rPr>
              <a:t>・ダメージ倍率</a:t>
            </a:r>
            <a:endParaRPr kumimoji="1" lang="en-US" altLang="ja-JP" sz="1000">
              <a:solidFill>
                <a:schemeClr val="tx1"/>
              </a:solidFill>
            </a:endParaRPr>
          </a:p>
          <a:p>
            <a:r>
              <a:rPr kumimoji="1" lang="ja-JP" altLang="en-US" sz="1000">
                <a:solidFill>
                  <a:schemeClr val="tx1"/>
                </a:solidFill>
              </a:rPr>
              <a:t>・クールタイム減少</a:t>
            </a:r>
            <a:endParaRPr kumimoji="1" lang="en-US" altLang="ja-JP" sz="1000">
              <a:solidFill>
                <a:schemeClr val="tx1"/>
              </a:solidFill>
            </a:endParaRPr>
          </a:p>
          <a:p>
            <a:r>
              <a:rPr kumimoji="1" lang="ja-JP" altLang="en-US" sz="1000">
                <a:solidFill>
                  <a:schemeClr val="tx1"/>
                </a:solidFill>
              </a:rPr>
              <a:t>・キャラレベル上昇</a:t>
            </a:r>
            <a:endParaRPr kumimoji="1" lang="en-US" altLang="ja-JP" sz="1000">
              <a:solidFill>
                <a:schemeClr val="tx1"/>
              </a:solidFill>
            </a:endParaRPr>
          </a:p>
        </p:txBody>
      </p:sp>
      <p:sp>
        <p:nvSpPr>
          <p:cNvPr id="10" name="テキスト ボックス 9">
            <a:extLst>
              <a:ext uri="{FF2B5EF4-FFF2-40B4-BE49-F238E27FC236}">
                <a16:creationId xmlns:a16="http://schemas.microsoft.com/office/drawing/2014/main" id="{B8D5EEFA-6F68-4914-A7FA-E39E769782AE}"/>
              </a:ext>
            </a:extLst>
          </p:cNvPr>
          <p:cNvSpPr txBox="1"/>
          <p:nvPr/>
        </p:nvSpPr>
        <p:spPr>
          <a:xfrm>
            <a:off x="607779" y="3807076"/>
            <a:ext cx="1877437" cy="276999"/>
          </a:xfrm>
          <a:prstGeom prst="rect">
            <a:avLst/>
          </a:prstGeom>
          <a:noFill/>
        </p:spPr>
        <p:txBody>
          <a:bodyPr wrap="none" rtlCol="0">
            <a:spAutoFit/>
          </a:bodyPr>
          <a:lstStyle/>
          <a:p>
            <a:r>
              <a:rPr kumimoji="1" lang="ja-JP" altLang="en-US" sz="1200" b="1"/>
              <a:t>○クリティカルについて</a:t>
            </a:r>
            <a:endParaRPr kumimoji="1" lang="en-US" altLang="ja-JP" sz="1200" b="1">
              <a:solidFill>
                <a:srgbClr val="FF0000"/>
              </a:solidFill>
            </a:endParaRPr>
          </a:p>
        </p:txBody>
      </p:sp>
      <p:sp>
        <p:nvSpPr>
          <p:cNvPr id="11" name="テキスト ボックス 10">
            <a:extLst>
              <a:ext uri="{FF2B5EF4-FFF2-40B4-BE49-F238E27FC236}">
                <a16:creationId xmlns:a16="http://schemas.microsoft.com/office/drawing/2014/main" id="{DF25DB66-E943-4CE9-B425-D53F62F7DB87}"/>
              </a:ext>
            </a:extLst>
          </p:cNvPr>
          <p:cNvSpPr txBox="1"/>
          <p:nvPr/>
        </p:nvSpPr>
        <p:spPr>
          <a:xfrm>
            <a:off x="738384" y="4084075"/>
            <a:ext cx="6340197" cy="400110"/>
          </a:xfrm>
          <a:prstGeom prst="rect">
            <a:avLst/>
          </a:prstGeom>
          <a:noFill/>
        </p:spPr>
        <p:txBody>
          <a:bodyPr wrap="none" rtlCol="0">
            <a:spAutoFit/>
          </a:bodyPr>
          <a:lstStyle/>
          <a:p>
            <a:r>
              <a:rPr kumimoji="1" lang="ja-JP" altLang="en-US" sz="1000"/>
              <a:t>支援兵器も通常武器と同様、クリティカル率とクリティカルダメージ倍率を持つ。</a:t>
            </a:r>
            <a:endParaRPr kumimoji="1" lang="en-US" altLang="ja-JP" sz="1000"/>
          </a:p>
          <a:p>
            <a:r>
              <a:rPr kumimoji="1" lang="ja-JP" altLang="en-US" sz="1000"/>
              <a:t>ヒット数毎にクリティカル率で判定を行い、クリティカルが発生したヒットの際にダメージ倍率を掛ける。</a:t>
            </a:r>
            <a:endParaRPr kumimoji="1" lang="en-US" altLang="ja-JP" sz="1000"/>
          </a:p>
        </p:txBody>
      </p:sp>
    </p:spTree>
    <p:extLst>
      <p:ext uri="{BB962C8B-B14F-4D97-AF65-F5344CB8AC3E}">
        <p14:creationId xmlns:p14="http://schemas.microsoft.com/office/powerpoint/2010/main" val="5692024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1090993"/>
            <a:ext cx="1500732" cy="276999"/>
          </a:xfrm>
          <a:prstGeom prst="rect">
            <a:avLst/>
          </a:prstGeom>
          <a:noFill/>
        </p:spPr>
        <p:txBody>
          <a:bodyPr wrap="none" rtlCol="0">
            <a:spAutoFit/>
          </a:bodyPr>
          <a:lstStyle/>
          <a:p>
            <a:r>
              <a:rPr kumimoji="1" lang="en-US" altLang="ja-JP" sz="1200" b="1"/>
              <a:t>1</a:t>
            </a:r>
            <a:r>
              <a:rPr kumimoji="1" lang="ja-JP" altLang="en-US" sz="1200" b="1"/>
              <a:t>．支援兵器の選択</a:t>
            </a:r>
            <a:endParaRPr kumimoji="1" lang="en-US" altLang="ja-JP" sz="1200" b="1"/>
          </a:p>
        </p:txBody>
      </p:sp>
      <p:sp>
        <p:nvSpPr>
          <p:cNvPr id="16" name="テキスト ボックス 15">
            <a:extLst>
              <a:ext uri="{FF2B5EF4-FFF2-40B4-BE49-F238E27FC236}">
                <a16:creationId xmlns:a16="http://schemas.microsoft.com/office/drawing/2014/main" id="{9F05AF4C-06A4-48FE-9384-E14C9ABB65B7}"/>
              </a:ext>
            </a:extLst>
          </p:cNvPr>
          <p:cNvSpPr txBox="1"/>
          <p:nvPr/>
        </p:nvSpPr>
        <p:spPr>
          <a:xfrm>
            <a:off x="749563" y="1367992"/>
            <a:ext cx="4929555" cy="400110"/>
          </a:xfrm>
          <a:prstGeom prst="rect">
            <a:avLst/>
          </a:prstGeom>
          <a:noFill/>
        </p:spPr>
        <p:txBody>
          <a:bodyPr wrap="none" rtlCol="0">
            <a:spAutoFit/>
          </a:bodyPr>
          <a:lstStyle/>
          <a:p>
            <a:r>
              <a:rPr kumimoji="1" lang="ja-JP" altLang="en-US" sz="1000"/>
              <a:t>まずは使用する支援兵器を選択する。</a:t>
            </a:r>
            <a:endParaRPr kumimoji="1" lang="en-US" altLang="ja-JP" sz="1000"/>
          </a:p>
          <a:p>
            <a:r>
              <a:rPr kumimoji="1" lang="ja-JP" altLang="en-US" sz="1000"/>
              <a:t>該当の兵科のキャラがいない支援兵器など、使用できない支援兵器は暗転させる。</a:t>
            </a:r>
            <a:endParaRPr kumimoji="1" lang="en-US" altLang="ja-JP" sz="100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800493" cy="307777"/>
          </a:xfrm>
          <a:prstGeom prst="rect">
            <a:avLst/>
          </a:prstGeom>
          <a:noFill/>
        </p:spPr>
        <p:txBody>
          <a:bodyPr wrap="none" rtlCol="0">
            <a:spAutoFit/>
          </a:bodyPr>
          <a:lstStyle/>
          <a:p>
            <a:r>
              <a:rPr kumimoji="1" lang="ja-JP" altLang="en-US" sz="1400" b="1"/>
              <a:t>●支援兵器のセット</a:t>
            </a:r>
          </a:p>
        </p:txBody>
      </p:sp>
      <p:sp>
        <p:nvSpPr>
          <p:cNvPr id="18" name="テキスト ボックス 17">
            <a:extLst>
              <a:ext uri="{FF2B5EF4-FFF2-40B4-BE49-F238E27FC236}">
                <a16:creationId xmlns:a16="http://schemas.microsoft.com/office/drawing/2014/main" id="{C719857B-3E6D-4A3A-87CF-4D117D316911}"/>
              </a:ext>
            </a:extLst>
          </p:cNvPr>
          <p:cNvSpPr txBox="1"/>
          <p:nvPr/>
        </p:nvSpPr>
        <p:spPr>
          <a:xfrm>
            <a:off x="591845" y="846576"/>
            <a:ext cx="4416594" cy="246221"/>
          </a:xfrm>
          <a:prstGeom prst="rect">
            <a:avLst/>
          </a:prstGeom>
          <a:noFill/>
        </p:spPr>
        <p:txBody>
          <a:bodyPr wrap="none" rtlCol="0">
            <a:spAutoFit/>
          </a:bodyPr>
          <a:lstStyle/>
          <a:p>
            <a:r>
              <a:rPr kumimoji="1" lang="ja-JP" altLang="en-US" sz="1000"/>
              <a:t>バトル前の出現チーム選択画面で使用する支援兵器を選ぶことができる。</a:t>
            </a:r>
            <a:endParaRPr kumimoji="1" lang="en-US" altLang="ja-JP" sz="1000"/>
          </a:p>
        </p:txBody>
      </p:sp>
      <p:sp>
        <p:nvSpPr>
          <p:cNvPr id="19" name="テキスト ボックス 18">
            <a:extLst>
              <a:ext uri="{FF2B5EF4-FFF2-40B4-BE49-F238E27FC236}">
                <a16:creationId xmlns:a16="http://schemas.microsoft.com/office/drawing/2014/main" id="{37A7C56A-CF0D-42F7-AE48-0DD3D701CBF5}"/>
              </a:ext>
            </a:extLst>
          </p:cNvPr>
          <p:cNvSpPr txBox="1"/>
          <p:nvPr/>
        </p:nvSpPr>
        <p:spPr>
          <a:xfrm>
            <a:off x="591845" y="1904797"/>
            <a:ext cx="1348446" cy="276999"/>
          </a:xfrm>
          <a:prstGeom prst="rect">
            <a:avLst/>
          </a:prstGeom>
          <a:noFill/>
        </p:spPr>
        <p:txBody>
          <a:bodyPr wrap="none" rtlCol="0">
            <a:spAutoFit/>
          </a:bodyPr>
          <a:lstStyle/>
          <a:p>
            <a:r>
              <a:rPr kumimoji="1" lang="en-US" altLang="ja-JP" sz="1200" b="1"/>
              <a:t>2</a:t>
            </a:r>
            <a:r>
              <a:rPr kumimoji="1" lang="ja-JP" altLang="en-US" sz="1200" b="1"/>
              <a:t>．キャラの選択</a:t>
            </a:r>
            <a:endParaRPr kumimoji="1" lang="en-US" altLang="ja-JP" sz="1000" b="1">
              <a:solidFill>
                <a:srgbClr val="FF0000"/>
              </a:solidFill>
            </a:endParaRPr>
          </a:p>
        </p:txBody>
      </p:sp>
      <p:sp>
        <p:nvSpPr>
          <p:cNvPr id="20" name="テキスト ボックス 19">
            <a:extLst>
              <a:ext uri="{FF2B5EF4-FFF2-40B4-BE49-F238E27FC236}">
                <a16:creationId xmlns:a16="http://schemas.microsoft.com/office/drawing/2014/main" id="{8CCE51AE-345F-4BB1-9234-86060D252673}"/>
              </a:ext>
            </a:extLst>
          </p:cNvPr>
          <p:cNvSpPr txBox="1"/>
          <p:nvPr/>
        </p:nvSpPr>
        <p:spPr>
          <a:xfrm>
            <a:off x="749563" y="2181796"/>
            <a:ext cx="4544834" cy="707886"/>
          </a:xfrm>
          <a:prstGeom prst="rect">
            <a:avLst/>
          </a:prstGeom>
          <a:noFill/>
        </p:spPr>
        <p:txBody>
          <a:bodyPr wrap="none" rtlCol="0">
            <a:spAutoFit/>
          </a:bodyPr>
          <a:lstStyle/>
          <a:p>
            <a:r>
              <a:rPr kumimoji="1" lang="ja-JP" altLang="en-US" sz="1000"/>
              <a:t>支援兵器を使うにはそれを操作するキャラが必要となる。</a:t>
            </a:r>
            <a:endParaRPr kumimoji="1" lang="en-US" altLang="ja-JP" sz="1000"/>
          </a:p>
          <a:p>
            <a:r>
              <a:rPr kumimoji="1" lang="ja-JP" altLang="en-US" sz="1000"/>
              <a:t>選んだ兵器の兵科のキャラを選ばなくてはならない。</a:t>
            </a:r>
            <a:endParaRPr kumimoji="1" lang="en-US" altLang="ja-JP" sz="1000"/>
          </a:p>
          <a:p>
            <a:endParaRPr kumimoji="1" lang="en-US" altLang="ja-JP" sz="1000"/>
          </a:p>
          <a:p>
            <a:r>
              <a:rPr kumimoji="1" lang="ja-JP" altLang="en-US" sz="1000"/>
              <a:t>戦闘に参加しているキャラは支援兵器を操作キャラに選ぶことはできない。</a:t>
            </a:r>
            <a:endParaRPr kumimoji="1" lang="en-US" altLang="ja-JP" sz="1000"/>
          </a:p>
        </p:txBody>
      </p:sp>
      <p:sp>
        <p:nvSpPr>
          <p:cNvPr id="11" name="テキスト ボックス 10">
            <a:extLst>
              <a:ext uri="{FF2B5EF4-FFF2-40B4-BE49-F238E27FC236}">
                <a16:creationId xmlns:a16="http://schemas.microsoft.com/office/drawing/2014/main" id="{3D0C179F-EAC4-49DB-B070-FA710950318D}"/>
              </a:ext>
            </a:extLst>
          </p:cNvPr>
          <p:cNvSpPr txBox="1"/>
          <p:nvPr/>
        </p:nvSpPr>
        <p:spPr>
          <a:xfrm>
            <a:off x="813683" y="2961839"/>
            <a:ext cx="1600118" cy="246221"/>
          </a:xfrm>
          <a:prstGeom prst="rect">
            <a:avLst/>
          </a:prstGeom>
          <a:noFill/>
        </p:spPr>
        <p:txBody>
          <a:bodyPr wrap="none" rtlCol="0">
            <a:spAutoFit/>
          </a:bodyPr>
          <a:lstStyle/>
          <a:p>
            <a:r>
              <a:rPr kumimoji="1" lang="ja-JP" altLang="en-US" sz="1000" b="1"/>
              <a:t>・操作キャラと</a:t>
            </a:r>
            <a:r>
              <a:rPr kumimoji="1" lang="en-US" altLang="ja-JP" sz="1000" b="1"/>
              <a:t>TR</a:t>
            </a:r>
            <a:r>
              <a:rPr kumimoji="1" lang="ja-JP" altLang="en-US" sz="1000" b="1"/>
              <a:t>カード</a:t>
            </a:r>
            <a:endParaRPr kumimoji="1" lang="en-US" altLang="ja-JP" sz="1000" b="1"/>
          </a:p>
        </p:txBody>
      </p:sp>
      <p:sp>
        <p:nvSpPr>
          <p:cNvPr id="13" name="テキスト ボックス 12">
            <a:extLst>
              <a:ext uri="{FF2B5EF4-FFF2-40B4-BE49-F238E27FC236}">
                <a16:creationId xmlns:a16="http://schemas.microsoft.com/office/drawing/2014/main" id="{CDE80D0D-476A-4AF3-A932-FD8A205611F1}"/>
              </a:ext>
            </a:extLst>
          </p:cNvPr>
          <p:cNvSpPr txBox="1"/>
          <p:nvPr/>
        </p:nvSpPr>
        <p:spPr>
          <a:xfrm>
            <a:off x="941923" y="3208060"/>
            <a:ext cx="5319085" cy="400110"/>
          </a:xfrm>
          <a:prstGeom prst="rect">
            <a:avLst/>
          </a:prstGeom>
          <a:noFill/>
        </p:spPr>
        <p:txBody>
          <a:bodyPr wrap="none" rtlCol="0">
            <a:spAutoFit/>
          </a:bodyPr>
          <a:lstStyle/>
          <a:p>
            <a:r>
              <a:rPr kumimoji="1" lang="ja-JP" altLang="en-US" sz="1000"/>
              <a:t>支援兵器に載せるキャラの</a:t>
            </a:r>
            <a:r>
              <a:rPr kumimoji="1" lang="en-US" altLang="ja-JP" sz="1000"/>
              <a:t>TR</a:t>
            </a:r>
            <a:r>
              <a:rPr kumimoji="1" lang="ja-JP" altLang="en-US" sz="1000"/>
              <a:t>カードは事前にキャラ設定にてセットしておく必要がある。</a:t>
            </a:r>
            <a:endParaRPr kumimoji="1" lang="en-US" altLang="ja-JP" sz="1000"/>
          </a:p>
          <a:p>
            <a:r>
              <a:rPr kumimoji="1" lang="ja-JP" altLang="en-US" sz="1000"/>
              <a:t>（支援兵器をセットするときにもキャラ設定に進むことはできる）</a:t>
            </a:r>
            <a:endParaRPr kumimoji="1" lang="en-US" altLang="ja-JP" sz="1000"/>
          </a:p>
        </p:txBody>
      </p:sp>
      <p:sp>
        <p:nvSpPr>
          <p:cNvPr id="14" name="テキスト ボックス 13">
            <a:extLst>
              <a:ext uri="{FF2B5EF4-FFF2-40B4-BE49-F238E27FC236}">
                <a16:creationId xmlns:a16="http://schemas.microsoft.com/office/drawing/2014/main" id="{8046C51C-59FC-437A-BC8F-69DD88E1B38C}"/>
              </a:ext>
            </a:extLst>
          </p:cNvPr>
          <p:cNvSpPr txBox="1"/>
          <p:nvPr/>
        </p:nvSpPr>
        <p:spPr>
          <a:xfrm>
            <a:off x="813683" y="3765942"/>
            <a:ext cx="1984839" cy="246221"/>
          </a:xfrm>
          <a:prstGeom prst="rect">
            <a:avLst/>
          </a:prstGeom>
          <a:noFill/>
        </p:spPr>
        <p:txBody>
          <a:bodyPr wrap="none" rtlCol="0">
            <a:spAutoFit/>
          </a:bodyPr>
          <a:lstStyle/>
          <a:p>
            <a:r>
              <a:rPr kumimoji="1" lang="ja-JP" altLang="en-US" sz="1000" b="1"/>
              <a:t>・操作キャラの</a:t>
            </a:r>
            <a:r>
              <a:rPr kumimoji="1" lang="en-US" altLang="ja-JP" sz="1000" b="1"/>
              <a:t>TR</a:t>
            </a:r>
            <a:r>
              <a:rPr kumimoji="1" lang="ja-JP" altLang="en-US" sz="1000" b="1"/>
              <a:t>カードスキル</a:t>
            </a:r>
            <a:endParaRPr kumimoji="1" lang="en-US" altLang="ja-JP" sz="1000" b="1"/>
          </a:p>
        </p:txBody>
      </p:sp>
      <p:sp>
        <p:nvSpPr>
          <p:cNvPr id="15" name="テキスト ボックス 14">
            <a:extLst>
              <a:ext uri="{FF2B5EF4-FFF2-40B4-BE49-F238E27FC236}">
                <a16:creationId xmlns:a16="http://schemas.microsoft.com/office/drawing/2014/main" id="{B31452A1-CEAF-4F63-B86A-1F9303D47C24}"/>
              </a:ext>
            </a:extLst>
          </p:cNvPr>
          <p:cNvSpPr txBox="1"/>
          <p:nvPr/>
        </p:nvSpPr>
        <p:spPr>
          <a:xfrm>
            <a:off x="941923" y="4019206"/>
            <a:ext cx="4293163" cy="246221"/>
          </a:xfrm>
          <a:prstGeom prst="rect">
            <a:avLst/>
          </a:prstGeom>
          <a:noFill/>
        </p:spPr>
        <p:txBody>
          <a:bodyPr wrap="none" rtlCol="0">
            <a:spAutoFit/>
          </a:bodyPr>
          <a:lstStyle/>
          <a:p>
            <a:r>
              <a:rPr kumimoji="1" lang="ja-JP" altLang="en-US" sz="1000"/>
              <a:t>操作キャラの</a:t>
            </a:r>
            <a:r>
              <a:rPr kumimoji="1" lang="en-US" altLang="ja-JP" sz="1000"/>
              <a:t>TR</a:t>
            </a:r>
            <a:r>
              <a:rPr kumimoji="1" lang="ja-JP" altLang="en-US" sz="1000"/>
              <a:t>カードのスキルはバトルキャラには影響を及ぼさない。</a:t>
            </a:r>
            <a:endParaRPr kumimoji="1" lang="en-US" altLang="ja-JP" sz="1000"/>
          </a:p>
        </p:txBody>
      </p:sp>
    </p:spTree>
    <p:extLst>
      <p:ext uri="{BB962C8B-B14F-4D97-AF65-F5344CB8AC3E}">
        <p14:creationId xmlns:p14="http://schemas.microsoft.com/office/powerpoint/2010/main" val="2714429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1090993"/>
            <a:ext cx="1983235" cy="276999"/>
          </a:xfrm>
          <a:prstGeom prst="rect">
            <a:avLst/>
          </a:prstGeom>
          <a:noFill/>
        </p:spPr>
        <p:txBody>
          <a:bodyPr wrap="none" rtlCol="0">
            <a:spAutoFit/>
          </a:bodyPr>
          <a:lstStyle/>
          <a:p>
            <a:r>
              <a:rPr kumimoji="1" lang="en-US" altLang="ja-JP" sz="1200" b="1"/>
              <a:t>1</a:t>
            </a:r>
            <a:r>
              <a:rPr kumimoji="1" lang="ja-JP" altLang="en-US" sz="1200" b="1"/>
              <a:t>．クールタイム残り</a:t>
            </a:r>
            <a:r>
              <a:rPr kumimoji="1" lang="en-US" altLang="ja-JP" sz="1200" b="1"/>
              <a:t>90</a:t>
            </a:r>
            <a:r>
              <a:rPr kumimoji="1" lang="ja-JP" altLang="en-US" sz="1200" b="1"/>
              <a:t>％</a:t>
            </a:r>
            <a:endParaRPr kumimoji="1" lang="en-US" altLang="ja-JP" sz="1000" b="1">
              <a:solidFill>
                <a:srgbClr val="FF0000"/>
              </a:solidFill>
            </a:endParaRPr>
          </a:p>
        </p:txBody>
      </p:sp>
      <p:sp>
        <p:nvSpPr>
          <p:cNvPr id="16" name="テキスト ボックス 15">
            <a:extLst>
              <a:ext uri="{FF2B5EF4-FFF2-40B4-BE49-F238E27FC236}">
                <a16:creationId xmlns:a16="http://schemas.microsoft.com/office/drawing/2014/main" id="{9F05AF4C-06A4-48FE-9384-E14C9ABB65B7}"/>
              </a:ext>
            </a:extLst>
          </p:cNvPr>
          <p:cNvSpPr txBox="1"/>
          <p:nvPr/>
        </p:nvSpPr>
        <p:spPr>
          <a:xfrm>
            <a:off x="749563" y="1367992"/>
            <a:ext cx="4544834" cy="2092881"/>
          </a:xfrm>
          <a:prstGeom prst="rect">
            <a:avLst/>
          </a:prstGeom>
          <a:noFill/>
        </p:spPr>
        <p:txBody>
          <a:bodyPr wrap="none" rtlCol="0">
            <a:spAutoFit/>
          </a:bodyPr>
          <a:lstStyle/>
          <a:p>
            <a:r>
              <a:rPr kumimoji="1" lang="ja-JP" altLang="en-US" sz="1000"/>
              <a:t>バトル</a:t>
            </a:r>
            <a:r>
              <a:rPr kumimoji="1" lang="en-US" altLang="ja-JP" sz="1000"/>
              <a:t>UI</a:t>
            </a:r>
            <a:r>
              <a:rPr kumimoji="1" lang="ja-JP" altLang="en-US" sz="1000"/>
              <a:t>上にメッセージウィンドウを表示し、以下の会話を表示する。</a:t>
            </a:r>
            <a:endParaRPr kumimoji="1" lang="en-US" altLang="ja-JP" sz="1000"/>
          </a:p>
          <a:p>
            <a:r>
              <a:rPr kumimoji="1" lang="ja-JP" altLang="en-US" sz="1000"/>
              <a:t>このメッセージはオートで進み、プレイヤーの入力を必要としない。</a:t>
            </a:r>
            <a:endParaRPr kumimoji="1" lang="en-US" altLang="ja-JP" sz="1000"/>
          </a:p>
          <a:p>
            <a:endParaRPr kumimoji="1" lang="en-US" altLang="ja-JP" sz="1000"/>
          </a:p>
          <a:p>
            <a:r>
              <a:rPr kumimoji="1" lang="ja-JP" altLang="en-US" sz="1000"/>
              <a:t>但し、通常の操作に影響を及ぼすことはなく、プレイヤーは</a:t>
            </a:r>
            <a:endParaRPr kumimoji="1" lang="en-US" altLang="ja-JP" sz="1000"/>
          </a:p>
          <a:p>
            <a:r>
              <a:rPr kumimoji="1" lang="ja-JP" altLang="en-US" sz="1000"/>
              <a:t>キャラのタップでの遷移、キズナ連携、ＴＲ必殺技を発動することが</a:t>
            </a:r>
            <a:endParaRPr kumimoji="1" lang="en-US" altLang="ja-JP" sz="1000"/>
          </a:p>
          <a:p>
            <a:r>
              <a:rPr kumimoji="1" lang="ja-JP" altLang="en-US" sz="1000"/>
              <a:t>可能。</a:t>
            </a:r>
            <a:endParaRPr kumimoji="1" lang="en-US" altLang="ja-JP" sz="1000"/>
          </a:p>
          <a:p>
            <a:r>
              <a:rPr kumimoji="1" lang="ja-JP" altLang="en-US" sz="1000"/>
              <a:t>キャラのタップはメッセージを一時停止し、再開後も確認できるようにし、</a:t>
            </a:r>
            <a:endParaRPr kumimoji="1" lang="en-US" altLang="ja-JP" sz="1000"/>
          </a:p>
          <a:p>
            <a:r>
              <a:rPr kumimoji="1" lang="ja-JP" altLang="en-US" sz="1000"/>
              <a:t>キズナ、ＴＲ必殺技についてはキャンセルし演出に進むようにする。</a:t>
            </a:r>
            <a:endParaRPr kumimoji="1" lang="en-US" altLang="ja-JP" sz="1000"/>
          </a:p>
          <a:p>
            <a:endParaRPr kumimoji="1" lang="en-US" altLang="ja-JP" sz="1000"/>
          </a:p>
          <a:p>
            <a:r>
              <a:rPr kumimoji="1" lang="ja-JP" altLang="en-US" sz="1000"/>
              <a:t>また、この演出中に敵関連のシーンが発生した場合、そのままシーンへ</a:t>
            </a:r>
            <a:endParaRPr kumimoji="1" lang="en-US" altLang="ja-JP" sz="1000"/>
          </a:p>
          <a:p>
            <a:r>
              <a:rPr kumimoji="1" lang="ja-JP" altLang="en-US" sz="1000"/>
              <a:t>遷移するが、本メッセージ演出は続行し、シーン上で再生される。</a:t>
            </a:r>
            <a:endParaRPr kumimoji="1" lang="en-US" altLang="ja-JP" sz="1000"/>
          </a:p>
          <a:p>
            <a:r>
              <a:rPr kumimoji="1" lang="en-US" altLang="ja-JP" sz="1000"/>
              <a:t>※</a:t>
            </a:r>
            <a:r>
              <a:rPr kumimoji="1" lang="ja-JP" altLang="en-US" sz="1000"/>
              <a:t>メッセージはプレイヤーの入力を必要せず進行する構造上、特に</a:t>
            </a:r>
            <a:endParaRPr kumimoji="1" lang="en-US" altLang="ja-JP" sz="1000"/>
          </a:p>
          <a:p>
            <a:r>
              <a:rPr kumimoji="1" lang="ja-JP" altLang="en-US" sz="1000"/>
              <a:t>シーンがこれらのメッセージの待ちを行う必要はない。</a:t>
            </a:r>
            <a:endParaRPr kumimoji="1" lang="en-US" altLang="ja-JP" sz="100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980029" cy="307777"/>
          </a:xfrm>
          <a:prstGeom prst="rect">
            <a:avLst/>
          </a:prstGeom>
          <a:noFill/>
        </p:spPr>
        <p:txBody>
          <a:bodyPr wrap="none" rtlCol="0">
            <a:spAutoFit/>
          </a:bodyPr>
          <a:lstStyle/>
          <a:p>
            <a:r>
              <a:rPr kumimoji="1" lang="ja-JP" altLang="en-US" sz="1400" b="1"/>
              <a:t>●バトル中の支援兵器</a:t>
            </a:r>
          </a:p>
        </p:txBody>
      </p:sp>
      <p:sp>
        <p:nvSpPr>
          <p:cNvPr id="18" name="テキスト ボックス 17">
            <a:extLst>
              <a:ext uri="{FF2B5EF4-FFF2-40B4-BE49-F238E27FC236}">
                <a16:creationId xmlns:a16="http://schemas.microsoft.com/office/drawing/2014/main" id="{C719857B-3E6D-4A3A-87CF-4D117D316911}"/>
              </a:ext>
            </a:extLst>
          </p:cNvPr>
          <p:cNvSpPr txBox="1"/>
          <p:nvPr/>
        </p:nvSpPr>
        <p:spPr>
          <a:xfrm>
            <a:off x="591845" y="846576"/>
            <a:ext cx="2621230" cy="246221"/>
          </a:xfrm>
          <a:prstGeom prst="rect">
            <a:avLst/>
          </a:prstGeom>
          <a:noFill/>
        </p:spPr>
        <p:txBody>
          <a:bodyPr wrap="none" rtlCol="0">
            <a:spAutoFit/>
          </a:bodyPr>
          <a:lstStyle/>
          <a:p>
            <a:r>
              <a:rPr kumimoji="1" lang="ja-JP" altLang="en-US" sz="1000"/>
              <a:t>バトル開始後、以下のループを繰り返す。</a:t>
            </a:r>
            <a:endParaRPr kumimoji="1" lang="en-US" altLang="ja-JP" sz="1000"/>
          </a:p>
        </p:txBody>
      </p:sp>
      <p:sp>
        <p:nvSpPr>
          <p:cNvPr id="11" name="テキスト ボックス 10">
            <a:extLst>
              <a:ext uri="{FF2B5EF4-FFF2-40B4-BE49-F238E27FC236}">
                <a16:creationId xmlns:a16="http://schemas.microsoft.com/office/drawing/2014/main" id="{A2BA40C8-F9EA-45B9-A122-07B7FBF0DF95}"/>
              </a:ext>
            </a:extLst>
          </p:cNvPr>
          <p:cNvSpPr txBox="1"/>
          <p:nvPr/>
        </p:nvSpPr>
        <p:spPr>
          <a:xfrm>
            <a:off x="784871" y="3736068"/>
            <a:ext cx="646331" cy="276999"/>
          </a:xfrm>
          <a:prstGeom prst="rect">
            <a:avLst/>
          </a:prstGeom>
          <a:noFill/>
        </p:spPr>
        <p:txBody>
          <a:bodyPr wrap="none" rtlCol="0">
            <a:spAutoFit/>
          </a:bodyPr>
          <a:lstStyle/>
          <a:p>
            <a:r>
              <a:rPr kumimoji="1" lang="ja-JP" altLang="en-US" sz="1200" b="1"/>
              <a:t>・会話</a:t>
            </a:r>
            <a:endParaRPr kumimoji="1" lang="en-US" altLang="ja-JP" sz="1200" b="1"/>
          </a:p>
        </p:txBody>
      </p:sp>
      <p:sp>
        <p:nvSpPr>
          <p:cNvPr id="13" name="テキスト ボックス 12">
            <a:extLst>
              <a:ext uri="{FF2B5EF4-FFF2-40B4-BE49-F238E27FC236}">
                <a16:creationId xmlns:a16="http://schemas.microsoft.com/office/drawing/2014/main" id="{3C7FCC90-A159-48EC-8F38-8ADD57F1242E}"/>
              </a:ext>
            </a:extLst>
          </p:cNvPr>
          <p:cNvSpPr txBox="1"/>
          <p:nvPr/>
        </p:nvSpPr>
        <p:spPr>
          <a:xfrm>
            <a:off x="942589" y="4013067"/>
            <a:ext cx="3365024" cy="400110"/>
          </a:xfrm>
          <a:prstGeom prst="rect">
            <a:avLst/>
          </a:prstGeom>
          <a:noFill/>
        </p:spPr>
        <p:txBody>
          <a:bodyPr wrap="none" rtlCol="0">
            <a:spAutoFit/>
          </a:bodyPr>
          <a:lstStyle/>
          <a:p>
            <a:r>
              <a:rPr kumimoji="1" lang="ja-JP" altLang="en-US" sz="1000"/>
              <a:t>隊員「攻撃シークェンス開始、あと</a:t>
            </a:r>
            <a:r>
              <a:rPr kumimoji="1" lang="en-US" altLang="ja-JP" sz="1000"/>
              <a:t>×</a:t>
            </a:r>
            <a:r>
              <a:rPr kumimoji="1" lang="ja-JP" altLang="en-US" sz="1000"/>
              <a:t>秒で発射します」</a:t>
            </a:r>
            <a:endParaRPr kumimoji="1" lang="en-US" altLang="ja-JP" sz="1000"/>
          </a:p>
          <a:p>
            <a:r>
              <a:rPr kumimoji="1" lang="ja-JP" altLang="en-US" sz="1000"/>
              <a:t>黒木「了解、早いところ頼むわよ」</a:t>
            </a:r>
            <a:endParaRPr kumimoji="1" lang="en-US" altLang="ja-JP" sz="1000"/>
          </a:p>
        </p:txBody>
      </p:sp>
      <p:sp>
        <p:nvSpPr>
          <p:cNvPr id="14" name="テキスト ボックス 13">
            <a:extLst>
              <a:ext uri="{FF2B5EF4-FFF2-40B4-BE49-F238E27FC236}">
                <a16:creationId xmlns:a16="http://schemas.microsoft.com/office/drawing/2014/main" id="{90EB61DF-7022-4F4A-B023-50466859B5C0}"/>
              </a:ext>
            </a:extLst>
          </p:cNvPr>
          <p:cNvSpPr txBox="1"/>
          <p:nvPr/>
        </p:nvSpPr>
        <p:spPr>
          <a:xfrm>
            <a:off x="942589" y="4472276"/>
            <a:ext cx="3005951" cy="707886"/>
          </a:xfrm>
          <a:prstGeom prst="rect">
            <a:avLst/>
          </a:prstGeom>
          <a:noFill/>
        </p:spPr>
        <p:txBody>
          <a:bodyPr wrap="none" rtlCol="0">
            <a:spAutoFit/>
          </a:bodyPr>
          <a:lstStyle/>
          <a:p>
            <a:r>
              <a:rPr kumimoji="1" lang="en-US" altLang="ja-JP" sz="1000"/>
              <a:t>※×</a:t>
            </a:r>
            <a:r>
              <a:rPr kumimoji="1" lang="ja-JP" altLang="en-US" sz="1000"/>
              <a:t>秒は実際の残り時間を表示する。</a:t>
            </a:r>
            <a:endParaRPr kumimoji="1" lang="en-US" altLang="ja-JP" sz="1000"/>
          </a:p>
          <a:p>
            <a:endParaRPr kumimoji="1" lang="en-US" altLang="ja-JP" sz="1000"/>
          </a:p>
          <a:p>
            <a:r>
              <a:rPr kumimoji="1" lang="en-US" altLang="ja-JP" sz="1000"/>
              <a:t>※</a:t>
            </a:r>
            <a:r>
              <a:rPr kumimoji="1" lang="ja-JP" altLang="en-US" sz="1000"/>
              <a:t>隊員の方はキャラ毎に少しメッセージ変わる。</a:t>
            </a:r>
            <a:endParaRPr kumimoji="1" lang="en-US" altLang="ja-JP" sz="1000"/>
          </a:p>
          <a:p>
            <a:r>
              <a:rPr kumimoji="1" lang="ja-JP" altLang="en-US" sz="1000"/>
              <a:t>　（口調が変わるだけで内容は上記の感じで）</a:t>
            </a:r>
            <a:endParaRPr kumimoji="1" lang="en-US" altLang="ja-JP" sz="1000"/>
          </a:p>
        </p:txBody>
      </p:sp>
      <p:pic>
        <p:nvPicPr>
          <p:cNvPr id="15" name="図 14">
            <a:extLst>
              <a:ext uri="{FF2B5EF4-FFF2-40B4-BE49-F238E27FC236}">
                <a16:creationId xmlns:a16="http://schemas.microsoft.com/office/drawing/2014/main" id="{8F793EE1-0ABF-4151-BDDB-15A81126B9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5822" y="1090993"/>
            <a:ext cx="1310210" cy="2338007"/>
          </a:xfrm>
          <a:prstGeom prst="rect">
            <a:avLst/>
          </a:prstGeom>
        </p:spPr>
      </p:pic>
    </p:spTree>
    <p:extLst>
      <p:ext uri="{BB962C8B-B14F-4D97-AF65-F5344CB8AC3E}">
        <p14:creationId xmlns:p14="http://schemas.microsoft.com/office/powerpoint/2010/main" val="2399409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テキスト ボックス 18">
            <a:extLst>
              <a:ext uri="{FF2B5EF4-FFF2-40B4-BE49-F238E27FC236}">
                <a16:creationId xmlns:a16="http://schemas.microsoft.com/office/drawing/2014/main" id="{37A7C56A-CF0D-42F7-AE48-0DD3D701CBF5}"/>
              </a:ext>
            </a:extLst>
          </p:cNvPr>
          <p:cNvSpPr txBox="1"/>
          <p:nvPr/>
        </p:nvSpPr>
        <p:spPr>
          <a:xfrm>
            <a:off x="591845" y="536995"/>
            <a:ext cx="1675459" cy="276999"/>
          </a:xfrm>
          <a:prstGeom prst="rect">
            <a:avLst/>
          </a:prstGeom>
          <a:noFill/>
        </p:spPr>
        <p:txBody>
          <a:bodyPr wrap="none" rtlCol="0">
            <a:spAutoFit/>
          </a:bodyPr>
          <a:lstStyle/>
          <a:p>
            <a:r>
              <a:rPr kumimoji="1" lang="en-US" altLang="ja-JP" sz="1200" b="1"/>
              <a:t>2</a:t>
            </a:r>
            <a:r>
              <a:rPr kumimoji="1" lang="ja-JP" altLang="en-US" sz="1200" b="1"/>
              <a:t>．クールタイム</a:t>
            </a:r>
            <a:r>
              <a:rPr kumimoji="1" lang="en-US" altLang="ja-JP" sz="1200" b="1"/>
              <a:t>50</a:t>
            </a:r>
            <a:r>
              <a:rPr kumimoji="1" lang="ja-JP" altLang="en-US" sz="1200" b="1"/>
              <a:t>％</a:t>
            </a:r>
            <a:endParaRPr kumimoji="1" lang="en-US" altLang="ja-JP" sz="1200" b="1">
              <a:solidFill>
                <a:srgbClr val="FF0000"/>
              </a:solidFill>
            </a:endParaRPr>
          </a:p>
        </p:txBody>
      </p:sp>
      <p:sp>
        <p:nvSpPr>
          <p:cNvPr id="20" name="テキスト ボックス 19">
            <a:extLst>
              <a:ext uri="{FF2B5EF4-FFF2-40B4-BE49-F238E27FC236}">
                <a16:creationId xmlns:a16="http://schemas.microsoft.com/office/drawing/2014/main" id="{8CCE51AE-345F-4BB1-9234-86060D252673}"/>
              </a:ext>
            </a:extLst>
          </p:cNvPr>
          <p:cNvSpPr txBox="1"/>
          <p:nvPr/>
        </p:nvSpPr>
        <p:spPr>
          <a:xfrm>
            <a:off x="749563" y="813994"/>
            <a:ext cx="4160113" cy="1169551"/>
          </a:xfrm>
          <a:prstGeom prst="rect">
            <a:avLst/>
          </a:prstGeom>
          <a:noFill/>
        </p:spPr>
        <p:txBody>
          <a:bodyPr wrap="none" rtlCol="0">
            <a:spAutoFit/>
          </a:bodyPr>
          <a:lstStyle/>
          <a:p>
            <a:r>
              <a:rPr kumimoji="1" lang="ja-JP" altLang="en-US" sz="1000"/>
              <a:t>再びメッセージウィンドウが開き下記メッセージを表示する。</a:t>
            </a:r>
            <a:endParaRPr kumimoji="1" lang="en-US" altLang="ja-JP" sz="1000"/>
          </a:p>
          <a:p>
            <a:r>
              <a:rPr kumimoji="1" lang="ja-JP" altLang="en-US" sz="1000"/>
              <a:t>メッセージウィンドウクローズ後、</a:t>
            </a:r>
            <a:endParaRPr kumimoji="1" lang="en-US" altLang="ja-JP" sz="1000"/>
          </a:p>
          <a:p>
            <a:r>
              <a:rPr kumimoji="1" lang="ja-JP" altLang="en-US" sz="1000"/>
              <a:t>支援兵器発動タイマーが表示される。</a:t>
            </a:r>
            <a:endParaRPr kumimoji="1" lang="en-US" altLang="ja-JP" sz="1000"/>
          </a:p>
          <a:p>
            <a:endParaRPr kumimoji="1" lang="en-US" altLang="ja-JP" sz="1000"/>
          </a:p>
          <a:p>
            <a:r>
              <a:rPr kumimoji="1" lang="ja-JP" altLang="en-US" sz="1000"/>
              <a:t>他シーンとの兼ね合いは</a:t>
            </a:r>
            <a:r>
              <a:rPr kumimoji="1" lang="en-US" altLang="ja-JP" sz="1000"/>
              <a:t>1</a:t>
            </a:r>
            <a:r>
              <a:rPr kumimoji="1" lang="ja-JP" altLang="en-US" sz="1000"/>
              <a:t>と同じ。</a:t>
            </a:r>
            <a:endParaRPr kumimoji="1" lang="en-US" altLang="ja-JP" sz="1000"/>
          </a:p>
          <a:p>
            <a:r>
              <a:rPr kumimoji="1" lang="ja-JP" altLang="en-US" sz="1000"/>
              <a:t>（攻撃シーン中に会話が終わった場合、タイマーが追加されるのは、</a:t>
            </a:r>
            <a:endParaRPr kumimoji="1" lang="en-US" altLang="ja-JP" sz="1000"/>
          </a:p>
          <a:p>
            <a:r>
              <a:rPr kumimoji="1" lang="en-US" altLang="ja-JP" sz="1000"/>
              <a:t>UI</a:t>
            </a:r>
            <a:r>
              <a:rPr kumimoji="1" lang="ja-JP" altLang="en-US" sz="1000"/>
              <a:t>が復帰すると同時に追加する）</a:t>
            </a:r>
            <a:endParaRPr kumimoji="1" lang="en-US" altLang="ja-JP" sz="100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11" name="テキスト ボックス 10">
            <a:extLst>
              <a:ext uri="{FF2B5EF4-FFF2-40B4-BE49-F238E27FC236}">
                <a16:creationId xmlns:a16="http://schemas.microsoft.com/office/drawing/2014/main" id="{A2BA40C8-F9EA-45B9-A122-07B7FBF0DF95}"/>
              </a:ext>
            </a:extLst>
          </p:cNvPr>
          <p:cNvSpPr txBox="1"/>
          <p:nvPr/>
        </p:nvSpPr>
        <p:spPr>
          <a:xfrm>
            <a:off x="784871" y="2132069"/>
            <a:ext cx="646331" cy="276999"/>
          </a:xfrm>
          <a:prstGeom prst="rect">
            <a:avLst/>
          </a:prstGeom>
          <a:noFill/>
        </p:spPr>
        <p:txBody>
          <a:bodyPr wrap="none" rtlCol="0">
            <a:spAutoFit/>
          </a:bodyPr>
          <a:lstStyle/>
          <a:p>
            <a:r>
              <a:rPr kumimoji="1" lang="ja-JP" altLang="en-US" sz="1200" b="1"/>
              <a:t>・会話</a:t>
            </a:r>
            <a:endParaRPr kumimoji="1" lang="en-US" altLang="ja-JP" sz="1200" b="1"/>
          </a:p>
        </p:txBody>
      </p:sp>
      <p:sp>
        <p:nvSpPr>
          <p:cNvPr id="13" name="テキスト ボックス 12">
            <a:extLst>
              <a:ext uri="{FF2B5EF4-FFF2-40B4-BE49-F238E27FC236}">
                <a16:creationId xmlns:a16="http://schemas.microsoft.com/office/drawing/2014/main" id="{3C7FCC90-A159-48EC-8F38-8ADD57F1242E}"/>
              </a:ext>
            </a:extLst>
          </p:cNvPr>
          <p:cNvSpPr txBox="1"/>
          <p:nvPr/>
        </p:nvSpPr>
        <p:spPr>
          <a:xfrm>
            <a:off x="942589" y="2409068"/>
            <a:ext cx="3390672" cy="400110"/>
          </a:xfrm>
          <a:prstGeom prst="rect">
            <a:avLst/>
          </a:prstGeom>
          <a:noFill/>
        </p:spPr>
        <p:txBody>
          <a:bodyPr wrap="none" rtlCol="0">
            <a:spAutoFit/>
          </a:bodyPr>
          <a:lstStyle/>
          <a:p>
            <a:r>
              <a:rPr kumimoji="1" lang="ja-JP" altLang="en-US" sz="1000"/>
              <a:t>隊員「攻撃シークェンス最終フェイズにはいりました」</a:t>
            </a:r>
            <a:endParaRPr kumimoji="1" lang="en-US" altLang="ja-JP" sz="1000"/>
          </a:p>
          <a:p>
            <a:r>
              <a:rPr kumimoji="1" lang="ja-JP" altLang="en-US" sz="1000"/>
              <a:t>黒木「了解！いそいでちょうだい」</a:t>
            </a:r>
            <a:endParaRPr kumimoji="1" lang="en-US" altLang="ja-JP" sz="1000"/>
          </a:p>
        </p:txBody>
      </p:sp>
      <p:sp>
        <p:nvSpPr>
          <p:cNvPr id="14" name="テキスト ボックス 13">
            <a:extLst>
              <a:ext uri="{FF2B5EF4-FFF2-40B4-BE49-F238E27FC236}">
                <a16:creationId xmlns:a16="http://schemas.microsoft.com/office/drawing/2014/main" id="{90EB61DF-7022-4F4A-B023-50466859B5C0}"/>
              </a:ext>
            </a:extLst>
          </p:cNvPr>
          <p:cNvSpPr txBox="1"/>
          <p:nvPr/>
        </p:nvSpPr>
        <p:spPr>
          <a:xfrm>
            <a:off x="942589" y="2809178"/>
            <a:ext cx="3005951" cy="400110"/>
          </a:xfrm>
          <a:prstGeom prst="rect">
            <a:avLst/>
          </a:prstGeom>
          <a:noFill/>
        </p:spPr>
        <p:txBody>
          <a:bodyPr wrap="none" rtlCol="0">
            <a:spAutoFit/>
          </a:bodyPr>
          <a:lstStyle/>
          <a:p>
            <a:r>
              <a:rPr kumimoji="1" lang="en-US" altLang="ja-JP" sz="1000"/>
              <a:t>※</a:t>
            </a:r>
            <a:r>
              <a:rPr kumimoji="1" lang="ja-JP" altLang="en-US" sz="1000"/>
              <a:t>隊員の方はキャラ毎に少しメッセージ変わる。</a:t>
            </a:r>
            <a:endParaRPr kumimoji="1" lang="en-US" altLang="ja-JP" sz="1000"/>
          </a:p>
          <a:p>
            <a:r>
              <a:rPr kumimoji="1" lang="ja-JP" altLang="en-US" sz="1000"/>
              <a:t>　（口調が変わるだけで内容は上記の感じで）</a:t>
            </a:r>
            <a:endParaRPr kumimoji="1" lang="en-US" altLang="ja-JP" sz="1000"/>
          </a:p>
        </p:txBody>
      </p:sp>
      <p:grpSp>
        <p:nvGrpSpPr>
          <p:cNvPr id="27" name="グループ化 26">
            <a:extLst>
              <a:ext uri="{FF2B5EF4-FFF2-40B4-BE49-F238E27FC236}">
                <a16:creationId xmlns:a16="http://schemas.microsoft.com/office/drawing/2014/main" id="{6317A551-3859-41B5-BFD0-04AB8E66EA01}"/>
              </a:ext>
            </a:extLst>
          </p:cNvPr>
          <p:cNvGrpSpPr/>
          <p:nvPr/>
        </p:nvGrpSpPr>
        <p:grpSpPr>
          <a:xfrm>
            <a:off x="5258534" y="549190"/>
            <a:ext cx="2766163" cy="2879810"/>
            <a:chOff x="5568531" y="549190"/>
            <a:chExt cx="2766163" cy="2879810"/>
          </a:xfrm>
        </p:grpSpPr>
        <p:pic>
          <p:nvPicPr>
            <p:cNvPr id="24" name="図 23">
              <a:extLst>
                <a:ext uri="{FF2B5EF4-FFF2-40B4-BE49-F238E27FC236}">
                  <a16:creationId xmlns:a16="http://schemas.microsoft.com/office/drawing/2014/main" id="{D4641F8F-11E4-4AA9-A9C4-5E6042C209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8531" y="1090993"/>
              <a:ext cx="1310210" cy="2338007"/>
            </a:xfrm>
            <a:prstGeom prst="rect">
              <a:avLst/>
            </a:prstGeom>
          </p:spPr>
        </p:pic>
        <p:grpSp>
          <p:nvGrpSpPr>
            <p:cNvPr id="5" name="グループ化 4">
              <a:extLst>
                <a:ext uri="{FF2B5EF4-FFF2-40B4-BE49-F238E27FC236}">
                  <a16:creationId xmlns:a16="http://schemas.microsoft.com/office/drawing/2014/main" id="{18D263B0-3EC6-408C-B32F-869B5BA03595}"/>
                </a:ext>
              </a:extLst>
            </p:cNvPr>
            <p:cNvGrpSpPr/>
            <p:nvPr/>
          </p:nvGrpSpPr>
          <p:grpSpPr>
            <a:xfrm>
              <a:off x="7554999" y="670668"/>
              <a:ext cx="664196" cy="652244"/>
              <a:chOff x="7391445" y="764870"/>
              <a:chExt cx="664196" cy="652244"/>
            </a:xfrm>
          </p:grpSpPr>
          <p:sp>
            <p:nvSpPr>
              <p:cNvPr id="4" name="アーチ 3">
                <a:extLst>
                  <a:ext uri="{FF2B5EF4-FFF2-40B4-BE49-F238E27FC236}">
                    <a16:creationId xmlns:a16="http://schemas.microsoft.com/office/drawing/2014/main" id="{1F3976D1-6F80-49AC-9333-4A93D10C6D85}"/>
                  </a:ext>
                </a:extLst>
              </p:cNvPr>
              <p:cNvSpPr/>
              <p:nvPr/>
            </p:nvSpPr>
            <p:spPr>
              <a:xfrm>
                <a:off x="7391445" y="764870"/>
                <a:ext cx="664196" cy="652244"/>
              </a:xfrm>
              <a:prstGeom prst="blockArc">
                <a:avLst>
                  <a:gd name="adj1" fmla="val 3411286"/>
                  <a:gd name="adj2" fmla="val 21166875"/>
                  <a:gd name="adj3" fmla="val 19485"/>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pic>
            <p:nvPicPr>
              <p:cNvPr id="3" name="図 2" descr="武器, 銃, 空, 屋外 が含まれている画像&#10;&#10;自動的に生成された説明">
                <a:extLst>
                  <a:ext uri="{FF2B5EF4-FFF2-40B4-BE49-F238E27FC236}">
                    <a16:creationId xmlns:a16="http://schemas.microsoft.com/office/drawing/2014/main" id="{5F05A0BB-B890-46F5-B44D-65BB581BE9AE}"/>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464107" y="898853"/>
                <a:ext cx="518871" cy="384277"/>
              </a:xfrm>
              <a:prstGeom prst="rect">
                <a:avLst/>
              </a:prstGeom>
            </p:spPr>
          </p:pic>
        </p:grpSp>
        <p:pic>
          <p:nvPicPr>
            <p:cNvPr id="6" name="図 5">
              <a:extLst>
                <a:ext uri="{FF2B5EF4-FFF2-40B4-BE49-F238E27FC236}">
                  <a16:creationId xmlns:a16="http://schemas.microsoft.com/office/drawing/2014/main" id="{2294F682-C2DF-47D4-9196-03E82C4CEEAE}"/>
                </a:ext>
              </a:extLst>
            </p:cNvPr>
            <p:cNvPicPr>
              <a:picLocks noChangeAspect="1"/>
            </p:cNvPicPr>
            <p:nvPr/>
          </p:nvPicPr>
          <p:blipFill>
            <a:blip r:embed="rId5"/>
            <a:stretch>
              <a:fillRect/>
            </a:stretch>
          </p:blipFill>
          <p:spPr>
            <a:xfrm>
              <a:off x="6608617" y="1409967"/>
              <a:ext cx="228559" cy="226481"/>
            </a:xfrm>
            <a:prstGeom prst="rect">
              <a:avLst/>
            </a:prstGeom>
          </p:spPr>
        </p:pic>
        <p:sp>
          <p:nvSpPr>
            <p:cNvPr id="7" name="楕円 6">
              <a:extLst>
                <a:ext uri="{FF2B5EF4-FFF2-40B4-BE49-F238E27FC236}">
                  <a16:creationId xmlns:a16="http://schemas.microsoft.com/office/drawing/2014/main" id="{F7B88DF1-CED7-423A-A887-1136C4CC7748}"/>
                </a:ext>
              </a:extLst>
            </p:cNvPr>
            <p:cNvSpPr/>
            <p:nvPr/>
          </p:nvSpPr>
          <p:spPr>
            <a:xfrm>
              <a:off x="6507402" y="1298538"/>
              <a:ext cx="422989" cy="422989"/>
            </a:xfrm>
            <a:prstGeom prst="ellipse">
              <a:avLst/>
            </a:prstGeom>
            <a:noFill/>
            <a:ln w="158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25">
              <a:extLst>
                <a:ext uri="{FF2B5EF4-FFF2-40B4-BE49-F238E27FC236}">
                  <a16:creationId xmlns:a16="http://schemas.microsoft.com/office/drawing/2014/main" id="{672D8FEE-D6F4-453D-869D-3DA4C0DD9429}"/>
                </a:ext>
              </a:extLst>
            </p:cNvPr>
            <p:cNvSpPr/>
            <p:nvPr/>
          </p:nvSpPr>
          <p:spPr>
            <a:xfrm>
              <a:off x="7439497" y="549190"/>
              <a:ext cx="895197" cy="895197"/>
            </a:xfrm>
            <a:prstGeom prst="ellipse">
              <a:avLst/>
            </a:prstGeom>
            <a:noFill/>
            <a:ln w="158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9" name="直線コネクタ 8">
              <a:extLst>
                <a:ext uri="{FF2B5EF4-FFF2-40B4-BE49-F238E27FC236}">
                  <a16:creationId xmlns:a16="http://schemas.microsoft.com/office/drawing/2014/main" id="{4D9E1D65-FDDB-4575-9FB2-5355936F6403}"/>
                </a:ext>
              </a:extLst>
            </p:cNvPr>
            <p:cNvCxnSpPr>
              <a:cxnSpLocks/>
              <a:stCxn id="7" idx="1"/>
              <a:endCxn id="26" idx="1"/>
            </p:cNvCxnSpPr>
            <p:nvPr/>
          </p:nvCxnSpPr>
          <p:spPr>
            <a:xfrm flipV="1">
              <a:off x="6569347" y="680289"/>
              <a:ext cx="1001249" cy="680194"/>
            </a:xfrm>
            <a:prstGeom prst="line">
              <a:avLst/>
            </a:prstGeom>
            <a:noFill/>
            <a:ln w="1587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9" name="直線コネクタ 28">
              <a:extLst>
                <a:ext uri="{FF2B5EF4-FFF2-40B4-BE49-F238E27FC236}">
                  <a16:creationId xmlns:a16="http://schemas.microsoft.com/office/drawing/2014/main" id="{7168733F-60B2-45AD-A8D3-9F269E782509}"/>
                </a:ext>
              </a:extLst>
            </p:cNvPr>
            <p:cNvCxnSpPr>
              <a:cxnSpLocks/>
              <a:stCxn id="7" idx="5"/>
              <a:endCxn id="26" idx="4"/>
            </p:cNvCxnSpPr>
            <p:nvPr/>
          </p:nvCxnSpPr>
          <p:spPr>
            <a:xfrm flipV="1">
              <a:off x="6868446" y="1444387"/>
              <a:ext cx="1018650" cy="215195"/>
            </a:xfrm>
            <a:prstGeom prst="line">
              <a:avLst/>
            </a:prstGeom>
            <a:noFill/>
            <a:ln w="15875">
              <a:solidFill>
                <a:srgbClr val="FF0000"/>
              </a:solidFill>
            </a:ln>
          </p:spPr>
          <p:style>
            <a:lnRef idx="2">
              <a:schemeClr val="accent1">
                <a:shade val="50000"/>
              </a:schemeClr>
            </a:lnRef>
            <a:fillRef idx="1">
              <a:schemeClr val="accent1"/>
            </a:fillRef>
            <a:effectRef idx="0">
              <a:schemeClr val="accent1"/>
            </a:effectRef>
            <a:fontRef idx="minor">
              <a:schemeClr val="lt1"/>
            </a:fontRef>
          </p:style>
        </p:cxnSp>
      </p:grpSp>
      <p:sp>
        <p:nvSpPr>
          <p:cNvPr id="33" name="テキスト ボックス 32">
            <a:extLst>
              <a:ext uri="{FF2B5EF4-FFF2-40B4-BE49-F238E27FC236}">
                <a16:creationId xmlns:a16="http://schemas.microsoft.com/office/drawing/2014/main" id="{B353700A-97C6-4995-91DF-B4C94AAB5125}"/>
              </a:ext>
            </a:extLst>
          </p:cNvPr>
          <p:cNvSpPr txBox="1"/>
          <p:nvPr/>
        </p:nvSpPr>
        <p:spPr>
          <a:xfrm>
            <a:off x="7293323" y="1625655"/>
            <a:ext cx="1462749" cy="1015663"/>
          </a:xfrm>
          <a:prstGeom prst="rect">
            <a:avLst/>
          </a:prstGeom>
          <a:noFill/>
        </p:spPr>
        <p:txBody>
          <a:bodyPr wrap="square" rtlCol="0" anchor="t">
            <a:spAutoFit/>
          </a:bodyPr>
          <a:lstStyle/>
          <a:p>
            <a:r>
              <a:rPr kumimoji="1" lang="ja-JP" altLang="en-US" sz="1000">
                <a:latin typeface="メイリオ" panose="020B0604030504040204" pitchFamily="50" charset="-128"/>
                <a:ea typeface="メイリオ" panose="020B0604030504040204" pitchFamily="50" charset="-128"/>
              </a:rPr>
              <a:t>支援兵器の</a:t>
            </a:r>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シルエットに</a:t>
            </a:r>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丸いメーター</a:t>
            </a:r>
            <a:endParaRPr kumimoji="1" lang="en-US" altLang="ja-JP" sz="1000">
              <a:latin typeface="メイリオ" panose="020B0604030504040204" pitchFamily="50" charset="-128"/>
              <a:ea typeface="メイリオ" panose="020B0604030504040204" pitchFamily="50" charset="-128"/>
            </a:endParaRPr>
          </a:p>
          <a:p>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シルエットは</a:t>
            </a:r>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描き分ける必要はない。</a:t>
            </a:r>
            <a:endParaRPr kumimoji="1" lang="en-US" altLang="ja-JP" sz="100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523410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テキスト ボックス 14">
            <a:extLst>
              <a:ext uri="{FF2B5EF4-FFF2-40B4-BE49-F238E27FC236}">
                <a16:creationId xmlns:a16="http://schemas.microsoft.com/office/drawing/2014/main" id="{1F5E1A95-3F09-4B64-B1AC-29862E93188B}"/>
              </a:ext>
            </a:extLst>
          </p:cNvPr>
          <p:cNvSpPr txBox="1"/>
          <p:nvPr/>
        </p:nvSpPr>
        <p:spPr>
          <a:xfrm>
            <a:off x="591845" y="549190"/>
            <a:ext cx="1614545" cy="276999"/>
          </a:xfrm>
          <a:prstGeom prst="rect">
            <a:avLst/>
          </a:prstGeom>
          <a:noFill/>
        </p:spPr>
        <p:txBody>
          <a:bodyPr wrap="none" rtlCol="0">
            <a:spAutoFit/>
          </a:bodyPr>
          <a:lstStyle/>
          <a:p>
            <a:r>
              <a:rPr kumimoji="1" lang="en-US" altLang="ja-JP" sz="1200" b="1"/>
              <a:t>3</a:t>
            </a:r>
            <a:r>
              <a:rPr kumimoji="1" lang="ja-JP" altLang="en-US" sz="1200" b="1"/>
              <a:t>．残り</a:t>
            </a:r>
            <a:r>
              <a:rPr kumimoji="1" lang="en-US" altLang="ja-JP" sz="1200" b="1"/>
              <a:t>5</a:t>
            </a:r>
            <a:r>
              <a:rPr kumimoji="1" lang="ja-JP" altLang="en-US" sz="1200" b="1"/>
              <a:t>秒</a:t>
            </a:r>
            <a:r>
              <a:rPr kumimoji="1" lang="ja-JP" altLang="en-US" sz="1000" b="1"/>
              <a:t>（くらい）</a:t>
            </a:r>
            <a:endParaRPr kumimoji="1" lang="en-US" altLang="ja-JP" sz="1000" b="1"/>
          </a:p>
        </p:txBody>
      </p:sp>
      <p:sp>
        <p:nvSpPr>
          <p:cNvPr id="17" name="テキスト ボックス 16">
            <a:extLst>
              <a:ext uri="{FF2B5EF4-FFF2-40B4-BE49-F238E27FC236}">
                <a16:creationId xmlns:a16="http://schemas.microsoft.com/office/drawing/2014/main" id="{550B47F1-8A40-43D0-9B72-DA549850E5DD}"/>
              </a:ext>
            </a:extLst>
          </p:cNvPr>
          <p:cNvSpPr txBox="1"/>
          <p:nvPr/>
        </p:nvSpPr>
        <p:spPr>
          <a:xfrm>
            <a:off x="749563" y="826189"/>
            <a:ext cx="3005951" cy="861774"/>
          </a:xfrm>
          <a:prstGeom prst="rect">
            <a:avLst/>
          </a:prstGeom>
          <a:noFill/>
        </p:spPr>
        <p:txBody>
          <a:bodyPr wrap="none" rtlCol="0">
            <a:spAutoFit/>
          </a:bodyPr>
          <a:lstStyle/>
          <a:p>
            <a:r>
              <a:rPr kumimoji="1" lang="ja-JP" altLang="en-US" sz="1000"/>
              <a:t>シーン中だったらその終了を待って発動。</a:t>
            </a:r>
            <a:endParaRPr kumimoji="1" lang="en-US" altLang="ja-JP" sz="1000"/>
          </a:p>
          <a:p>
            <a:r>
              <a:rPr kumimoji="1" lang="ja-JP" altLang="en-US" sz="1000"/>
              <a:t>バトルを一時停止し、進行中の処理を解決する。</a:t>
            </a:r>
            <a:endParaRPr kumimoji="1" lang="en-US" altLang="ja-JP" sz="1000"/>
          </a:p>
          <a:p>
            <a:r>
              <a:rPr kumimoji="1" lang="ja-JP" altLang="en-US" sz="1000"/>
              <a:t>その後、発射演出シーンへと遷移する。</a:t>
            </a:r>
            <a:endParaRPr kumimoji="1" lang="en-US" altLang="ja-JP" sz="1000"/>
          </a:p>
          <a:p>
            <a:r>
              <a:rPr kumimoji="1" lang="ja-JP" altLang="en-US" sz="1000"/>
              <a:t>発射演出シーン上で下記会話を表示後、</a:t>
            </a:r>
            <a:endParaRPr kumimoji="1" lang="en-US" altLang="ja-JP" sz="1000"/>
          </a:p>
          <a:p>
            <a:r>
              <a:rPr kumimoji="1" lang="ja-JP" altLang="en-US" sz="1000"/>
              <a:t>カウントダウンし発射する。</a:t>
            </a:r>
            <a:endParaRPr kumimoji="1" lang="en-US" altLang="ja-JP" sz="1000"/>
          </a:p>
        </p:txBody>
      </p:sp>
      <p:sp>
        <p:nvSpPr>
          <p:cNvPr id="21" name="テキスト ボックス 20">
            <a:extLst>
              <a:ext uri="{FF2B5EF4-FFF2-40B4-BE49-F238E27FC236}">
                <a16:creationId xmlns:a16="http://schemas.microsoft.com/office/drawing/2014/main" id="{07482D86-137B-4C24-B0E4-FD6F1DB3065F}"/>
              </a:ext>
            </a:extLst>
          </p:cNvPr>
          <p:cNvSpPr txBox="1"/>
          <p:nvPr/>
        </p:nvSpPr>
        <p:spPr>
          <a:xfrm>
            <a:off x="942589" y="1767941"/>
            <a:ext cx="646331" cy="276999"/>
          </a:xfrm>
          <a:prstGeom prst="rect">
            <a:avLst/>
          </a:prstGeom>
          <a:noFill/>
        </p:spPr>
        <p:txBody>
          <a:bodyPr wrap="none" rtlCol="0">
            <a:spAutoFit/>
          </a:bodyPr>
          <a:lstStyle/>
          <a:p>
            <a:r>
              <a:rPr kumimoji="1" lang="ja-JP" altLang="en-US" sz="1200" b="1"/>
              <a:t>・会話</a:t>
            </a:r>
            <a:endParaRPr kumimoji="1" lang="en-US" altLang="ja-JP" sz="1200" b="1"/>
          </a:p>
        </p:txBody>
      </p:sp>
      <p:sp>
        <p:nvSpPr>
          <p:cNvPr id="22" name="テキスト ボックス 21">
            <a:extLst>
              <a:ext uri="{FF2B5EF4-FFF2-40B4-BE49-F238E27FC236}">
                <a16:creationId xmlns:a16="http://schemas.microsoft.com/office/drawing/2014/main" id="{252F588A-BDD7-4A53-A631-F39D89A49EF8}"/>
              </a:ext>
            </a:extLst>
          </p:cNvPr>
          <p:cNvSpPr txBox="1"/>
          <p:nvPr/>
        </p:nvSpPr>
        <p:spPr>
          <a:xfrm>
            <a:off x="1100307" y="2044940"/>
            <a:ext cx="2749471" cy="400110"/>
          </a:xfrm>
          <a:prstGeom prst="rect">
            <a:avLst/>
          </a:prstGeom>
          <a:noFill/>
        </p:spPr>
        <p:txBody>
          <a:bodyPr wrap="none" rtlCol="0">
            <a:spAutoFit/>
          </a:bodyPr>
          <a:lstStyle/>
          <a:p>
            <a:r>
              <a:rPr kumimoji="1" lang="ja-JP" altLang="en-US" sz="1000"/>
              <a:t>隊員「カウントダウン開始します」</a:t>
            </a:r>
            <a:endParaRPr kumimoji="1" lang="en-US" altLang="ja-JP" sz="1000"/>
          </a:p>
          <a:p>
            <a:r>
              <a:rPr kumimoji="1" lang="ja-JP" altLang="en-US" sz="1000"/>
              <a:t>黒木「さーとっととぶっぱなしちゃって！」</a:t>
            </a:r>
            <a:endParaRPr kumimoji="1" lang="en-US" altLang="ja-JP" sz="1000"/>
          </a:p>
        </p:txBody>
      </p:sp>
      <p:sp>
        <p:nvSpPr>
          <p:cNvPr id="23" name="テキスト ボックス 22">
            <a:extLst>
              <a:ext uri="{FF2B5EF4-FFF2-40B4-BE49-F238E27FC236}">
                <a16:creationId xmlns:a16="http://schemas.microsoft.com/office/drawing/2014/main" id="{CAB15DF1-4245-4693-A48E-2BEF7971D622}"/>
              </a:ext>
            </a:extLst>
          </p:cNvPr>
          <p:cNvSpPr txBox="1"/>
          <p:nvPr/>
        </p:nvSpPr>
        <p:spPr>
          <a:xfrm>
            <a:off x="1100307" y="2445050"/>
            <a:ext cx="3005951" cy="400110"/>
          </a:xfrm>
          <a:prstGeom prst="rect">
            <a:avLst/>
          </a:prstGeom>
          <a:noFill/>
        </p:spPr>
        <p:txBody>
          <a:bodyPr wrap="none" rtlCol="0">
            <a:spAutoFit/>
          </a:bodyPr>
          <a:lstStyle/>
          <a:p>
            <a:r>
              <a:rPr kumimoji="1" lang="en-US" altLang="ja-JP" sz="1000"/>
              <a:t>※</a:t>
            </a:r>
            <a:r>
              <a:rPr kumimoji="1" lang="ja-JP" altLang="en-US" sz="1000"/>
              <a:t>隊員の方はキャラ毎に少しメッセージ変わる。</a:t>
            </a:r>
            <a:endParaRPr kumimoji="1" lang="en-US" altLang="ja-JP" sz="1000"/>
          </a:p>
          <a:p>
            <a:r>
              <a:rPr kumimoji="1" lang="ja-JP" altLang="en-US" sz="1000"/>
              <a:t>　（口調が変わるだけで内容は上記の感じで）</a:t>
            </a:r>
            <a:endParaRPr kumimoji="1" lang="en-US" altLang="ja-JP" sz="1000"/>
          </a:p>
        </p:txBody>
      </p:sp>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441420" cy="307777"/>
          </a:xfrm>
          <a:prstGeom prst="rect">
            <a:avLst/>
          </a:prstGeom>
          <a:noFill/>
        </p:spPr>
        <p:txBody>
          <a:bodyPr wrap="none" rtlCol="0">
            <a:spAutoFit/>
          </a:bodyPr>
          <a:lstStyle/>
          <a:p>
            <a:r>
              <a:rPr kumimoji="1" lang="ja-JP" altLang="en-US" sz="1400" b="1">
                <a:latin typeface="+mn-ea"/>
              </a:rPr>
              <a:t>■支援兵器仕様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grpSp>
        <p:nvGrpSpPr>
          <p:cNvPr id="28" name="グループ化 27">
            <a:extLst>
              <a:ext uri="{FF2B5EF4-FFF2-40B4-BE49-F238E27FC236}">
                <a16:creationId xmlns:a16="http://schemas.microsoft.com/office/drawing/2014/main" id="{5D246F46-425A-47A4-BC68-8039E2222511}"/>
              </a:ext>
            </a:extLst>
          </p:cNvPr>
          <p:cNvGrpSpPr/>
          <p:nvPr/>
        </p:nvGrpSpPr>
        <p:grpSpPr>
          <a:xfrm>
            <a:off x="701733" y="2939850"/>
            <a:ext cx="6107561" cy="3640063"/>
            <a:chOff x="2506278" y="1728879"/>
            <a:chExt cx="6107561" cy="3640063"/>
          </a:xfrm>
        </p:grpSpPr>
        <p:pic>
          <p:nvPicPr>
            <p:cNvPr id="30" name="図 29">
              <a:extLst>
                <a:ext uri="{FF2B5EF4-FFF2-40B4-BE49-F238E27FC236}">
                  <a16:creationId xmlns:a16="http://schemas.microsoft.com/office/drawing/2014/main" id="{63C9D50D-11CC-455E-BE66-1620E886B58D}"/>
                </a:ext>
              </a:extLst>
            </p:cNvPr>
            <p:cNvPicPr>
              <a:picLocks noChangeAspect="1"/>
            </p:cNvPicPr>
            <p:nvPr/>
          </p:nvPicPr>
          <p:blipFill>
            <a:blip r:embed="rId2"/>
            <a:stretch>
              <a:fillRect/>
            </a:stretch>
          </p:blipFill>
          <p:spPr>
            <a:xfrm>
              <a:off x="2506278" y="1728879"/>
              <a:ext cx="1375049" cy="2433027"/>
            </a:xfrm>
            <a:prstGeom prst="rect">
              <a:avLst/>
            </a:prstGeom>
          </p:spPr>
        </p:pic>
        <p:pic>
          <p:nvPicPr>
            <p:cNvPr id="31" name="図 30">
              <a:extLst>
                <a:ext uri="{FF2B5EF4-FFF2-40B4-BE49-F238E27FC236}">
                  <a16:creationId xmlns:a16="http://schemas.microsoft.com/office/drawing/2014/main" id="{DD7FCF4E-6D9C-4BBD-BE97-8EB611DF24E3}"/>
                </a:ext>
              </a:extLst>
            </p:cNvPr>
            <p:cNvPicPr>
              <a:picLocks noChangeAspect="1"/>
            </p:cNvPicPr>
            <p:nvPr/>
          </p:nvPicPr>
          <p:blipFill>
            <a:blip r:embed="rId3"/>
            <a:stretch>
              <a:fillRect/>
            </a:stretch>
          </p:blipFill>
          <p:spPr>
            <a:xfrm>
              <a:off x="4098720" y="1728879"/>
              <a:ext cx="1371813" cy="2433027"/>
            </a:xfrm>
            <a:prstGeom prst="rect">
              <a:avLst/>
            </a:prstGeom>
          </p:spPr>
        </p:pic>
        <p:pic>
          <p:nvPicPr>
            <p:cNvPr id="34" name="図 33">
              <a:extLst>
                <a:ext uri="{FF2B5EF4-FFF2-40B4-BE49-F238E27FC236}">
                  <a16:creationId xmlns:a16="http://schemas.microsoft.com/office/drawing/2014/main" id="{51305B04-0D57-425B-AC04-8F3C120167CC}"/>
                </a:ext>
              </a:extLst>
            </p:cNvPr>
            <p:cNvPicPr>
              <a:picLocks noChangeAspect="1"/>
            </p:cNvPicPr>
            <p:nvPr/>
          </p:nvPicPr>
          <p:blipFill>
            <a:blip r:embed="rId4"/>
            <a:stretch>
              <a:fillRect/>
            </a:stretch>
          </p:blipFill>
          <p:spPr>
            <a:xfrm>
              <a:off x="5670373" y="1728879"/>
              <a:ext cx="1371813" cy="2433027"/>
            </a:xfrm>
            <a:prstGeom prst="rect">
              <a:avLst/>
            </a:prstGeom>
          </p:spPr>
        </p:pic>
        <p:pic>
          <p:nvPicPr>
            <p:cNvPr id="35" name="図 34">
              <a:extLst>
                <a:ext uri="{FF2B5EF4-FFF2-40B4-BE49-F238E27FC236}">
                  <a16:creationId xmlns:a16="http://schemas.microsoft.com/office/drawing/2014/main" id="{28FC7D7B-A3FF-4C0F-80C1-49B37FE6CF6A}"/>
                </a:ext>
              </a:extLst>
            </p:cNvPr>
            <p:cNvPicPr>
              <a:picLocks noChangeAspect="1"/>
            </p:cNvPicPr>
            <p:nvPr/>
          </p:nvPicPr>
          <p:blipFill>
            <a:blip r:embed="rId5"/>
            <a:stretch>
              <a:fillRect/>
            </a:stretch>
          </p:blipFill>
          <p:spPr>
            <a:xfrm>
              <a:off x="7242027" y="1728879"/>
              <a:ext cx="1367946" cy="2433027"/>
            </a:xfrm>
            <a:prstGeom prst="rect">
              <a:avLst/>
            </a:prstGeom>
          </p:spPr>
        </p:pic>
        <p:sp>
          <p:nvSpPr>
            <p:cNvPr id="36" name="二等辺三角形 35">
              <a:extLst>
                <a:ext uri="{FF2B5EF4-FFF2-40B4-BE49-F238E27FC236}">
                  <a16:creationId xmlns:a16="http://schemas.microsoft.com/office/drawing/2014/main" id="{1B3919D3-6730-446B-8A44-10E009D3E23C}"/>
                </a:ext>
              </a:extLst>
            </p:cNvPr>
            <p:cNvSpPr/>
            <p:nvPr/>
          </p:nvSpPr>
          <p:spPr>
            <a:xfrm rot="5400000">
              <a:off x="5470183" y="2861634"/>
              <a:ext cx="232862" cy="1675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二等辺三角形 36">
              <a:extLst>
                <a:ext uri="{FF2B5EF4-FFF2-40B4-BE49-F238E27FC236}">
                  <a16:creationId xmlns:a16="http://schemas.microsoft.com/office/drawing/2014/main" id="{758C71BD-DD0E-433E-98AB-4BF1910804CE}"/>
                </a:ext>
              </a:extLst>
            </p:cNvPr>
            <p:cNvSpPr/>
            <p:nvPr/>
          </p:nvSpPr>
          <p:spPr>
            <a:xfrm rot="5400000">
              <a:off x="3880979" y="2861634"/>
              <a:ext cx="232862" cy="1675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二等辺三角形 37">
              <a:extLst>
                <a:ext uri="{FF2B5EF4-FFF2-40B4-BE49-F238E27FC236}">
                  <a16:creationId xmlns:a16="http://schemas.microsoft.com/office/drawing/2014/main" id="{74052764-738A-47AE-84A8-08C9AE053BC3}"/>
                </a:ext>
              </a:extLst>
            </p:cNvPr>
            <p:cNvSpPr/>
            <p:nvPr/>
          </p:nvSpPr>
          <p:spPr>
            <a:xfrm rot="5400000">
              <a:off x="7041836" y="2861634"/>
              <a:ext cx="232862" cy="1675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9" name="グループ化 38">
              <a:extLst>
                <a:ext uri="{FF2B5EF4-FFF2-40B4-BE49-F238E27FC236}">
                  <a16:creationId xmlns:a16="http://schemas.microsoft.com/office/drawing/2014/main" id="{4743AE8D-3EB9-4404-B75E-E6D608E05D4D}"/>
                </a:ext>
              </a:extLst>
            </p:cNvPr>
            <p:cNvGrpSpPr/>
            <p:nvPr/>
          </p:nvGrpSpPr>
          <p:grpSpPr>
            <a:xfrm>
              <a:off x="2506278" y="4199391"/>
              <a:ext cx="6107561" cy="1169551"/>
              <a:chOff x="2506278" y="4199391"/>
              <a:chExt cx="6107561" cy="1169551"/>
            </a:xfrm>
          </p:grpSpPr>
          <p:sp>
            <p:nvSpPr>
              <p:cNvPr id="40" name="テキスト ボックス 39">
                <a:extLst>
                  <a:ext uri="{FF2B5EF4-FFF2-40B4-BE49-F238E27FC236}">
                    <a16:creationId xmlns:a16="http://schemas.microsoft.com/office/drawing/2014/main" id="{6A997E11-632A-468E-AC5E-2C4F7361BF54}"/>
                  </a:ext>
                </a:extLst>
              </p:cNvPr>
              <p:cNvSpPr txBox="1"/>
              <p:nvPr/>
            </p:nvSpPr>
            <p:spPr>
              <a:xfrm>
                <a:off x="4098719" y="4199391"/>
                <a:ext cx="1371814" cy="1015663"/>
              </a:xfrm>
              <a:prstGeom prst="rect">
                <a:avLst/>
              </a:prstGeom>
              <a:noFill/>
            </p:spPr>
            <p:txBody>
              <a:bodyPr wrap="square" rtlCol="0" anchor="t">
                <a:spAutoFit/>
              </a:bodyPr>
              <a:lstStyle/>
              <a:p>
                <a:r>
                  <a:rPr kumimoji="1" lang="ja-JP" altLang="en-US" sz="1000" b="1">
                    <a:latin typeface="メイリオ" panose="020B0604030504040204" pitchFamily="50" charset="-128"/>
                    <a:ea typeface="メイリオ" panose="020B0604030504040204" pitchFamily="50" charset="-128"/>
                  </a:rPr>
                  <a:t>発射演出</a:t>
                </a:r>
                <a:r>
                  <a:rPr kumimoji="1" lang="en-US" altLang="ja-JP" sz="1000" b="1">
                    <a:latin typeface="メイリオ" panose="020B0604030504040204" pitchFamily="50" charset="-128"/>
                    <a:ea typeface="メイリオ" panose="020B0604030504040204" pitchFamily="50" charset="-128"/>
                  </a:rPr>
                  <a:t>2</a:t>
                </a:r>
              </a:p>
              <a:p>
                <a:r>
                  <a:rPr kumimoji="1" lang="ja-JP" altLang="en-US" sz="1000">
                    <a:latin typeface="メイリオ" panose="020B0604030504040204" pitchFamily="50" charset="-128"/>
                    <a:ea typeface="メイリオ" panose="020B0604030504040204" pitchFamily="50" charset="-128"/>
                  </a:rPr>
                  <a:t>カウントダウンは続き、カメラは引いていく。</a:t>
                </a:r>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カウントダウン終了後発射。</a:t>
                </a:r>
                <a:endParaRPr kumimoji="1" lang="en-US" altLang="ja-JP" sz="1000">
                  <a:latin typeface="メイリオ" panose="020B0604030504040204" pitchFamily="50" charset="-128"/>
                  <a:ea typeface="メイリオ" panose="020B0604030504040204" pitchFamily="50" charset="-128"/>
                </a:endParaRPr>
              </a:p>
            </p:txBody>
          </p:sp>
          <p:sp>
            <p:nvSpPr>
              <p:cNvPr id="41" name="テキスト ボックス 40">
                <a:extLst>
                  <a:ext uri="{FF2B5EF4-FFF2-40B4-BE49-F238E27FC236}">
                    <a16:creationId xmlns:a16="http://schemas.microsoft.com/office/drawing/2014/main" id="{72B837A0-D636-417D-9D60-C114C08E2F77}"/>
                  </a:ext>
                </a:extLst>
              </p:cNvPr>
              <p:cNvSpPr txBox="1"/>
              <p:nvPr/>
            </p:nvSpPr>
            <p:spPr>
              <a:xfrm>
                <a:off x="5670372" y="4199391"/>
                <a:ext cx="1371814" cy="553998"/>
              </a:xfrm>
              <a:prstGeom prst="rect">
                <a:avLst/>
              </a:prstGeom>
              <a:noFill/>
            </p:spPr>
            <p:txBody>
              <a:bodyPr wrap="square" rtlCol="0" anchor="t">
                <a:spAutoFit/>
              </a:bodyPr>
              <a:lstStyle/>
              <a:p>
                <a:r>
                  <a:rPr kumimoji="1" lang="ja-JP" altLang="en-US" sz="1000" b="1">
                    <a:latin typeface="メイリオ" panose="020B0604030504040204" pitchFamily="50" charset="-128"/>
                    <a:ea typeface="メイリオ" panose="020B0604030504040204" pitchFamily="50" charset="-128"/>
                  </a:rPr>
                  <a:t>発射演出</a:t>
                </a:r>
                <a:r>
                  <a:rPr kumimoji="1" lang="en-US" altLang="ja-JP" sz="1000" b="1">
                    <a:latin typeface="メイリオ" panose="020B0604030504040204" pitchFamily="50" charset="-128"/>
                    <a:ea typeface="メイリオ" panose="020B0604030504040204" pitchFamily="50" charset="-128"/>
                  </a:rPr>
                  <a:t>3</a:t>
                </a:r>
              </a:p>
              <a:p>
                <a:r>
                  <a:rPr kumimoji="1" lang="ja-JP" altLang="en-US" sz="1000">
                    <a:latin typeface="メイリオ" panose="020B0604030504040204" pitchFamily="50" charset="-128"/>
                    <a:ea typeface="メイリオ" panose="020B0604030504040204" pitchFamily="50" charset="-128"/>
                  </a:rPr>
                  <a:t>ミサイルが怪獣に飛んでいく。</a:t>
                </a:r>
                <a:endParaRPr kumimoji="1" lang="en-US" altLang="ja-JP" sz="1000">
                  <a:latin typeface="メイリオ" panose="020B0604030504040204" pitchFamily="50" charset="-128"/>
                  <a:ea typeface="メイリオ" panose="020B0604030504040204" pitchFamily="50" charset="-128"/>
                </a:endParaRPr>
              </a:p>
            </p:txBody>
          </p:sp>
          <p:sp>
            <p:nvSpPr>
              <p:cNvPr id="42" name="テキスト ボックス 41">
                <a:extLst>
                  <a:ext uri="{FF2B5EF4-FFF2-40B4-BE49-F238E27FC236}">
                    <a16:creationId xmlns:a16="http://schemas.microsoft.com/office/drawing/2014/main" id="{3790BB94-F876-49E5-AAAE-AF2510D17321}"/>
                  </a:ext>
                </a:extLst>
              </p:cNvPr>
              <p:cNvSpPr txBox="1"/>
              <p:nvPr/>
            </p:nvSpPr>
            <p:spPr>
              <a:xfrm>
                <a:off x="7242025" y="4199391"/>
                <a:ext cx="1371814" cy="400110"/>
              </a:xfrm>
              <a:prstGeom prst="rect">
                <a:avLst/>
              </a:prstGeom>
              <a:noFill/>
            </p:spPr>
            <p:txBody>
              <a:bodyPr wrap="square" rtlCol="0" anchor="t">
                <a:spAutoFit/>
              </a:bodyPr>
              <a:lstStyle/>
              <a:p>
                <a:r>
                  <a:rPr kumimoji="1" lang="ja-JP" altLang="en-US" sz="1000" b="1">
                    <a:latin typeface="メイリオ" panose="020B0604030504040204" pitchFamily="50" charset="-128"/>
                    <a:ea typeface="メイリオ" panose="020B0604030504040204" pitchFamily="50" charset="-128"/>
                  </a:rPr>
                  <a:t>発射演出</a:t>
                </a:r>
                <a:r>
                  <a:rPr kumimoji="1" lang="en-US" altLang="ja-JP" sz="1000" b="1">
                    <a:latin typeface="メイリオ" panose="020B0604030504040204" pitchFamily="50" charset="-128"/>
                    <a:ea typeface="メイリオ" panose="020B0604030504040204" pitchFamily="50" charset="-128"/>
                  </a:rPr>
                  <a:t>4</a:t>
                </a:r>
              </a:p>
              <a:p>
                <a:r>
                  <a:rPr kumimoji="1" lang="ja-JP" altLang="en-US" sz="1000">
                    <a:latin typeface="メイリオ" panose="020B0604030504040204" pitchFamily="50" charset="-128"/>
                    <a:ea typeface="メイリオ" panose="020B0604030504040204" pitchFamily="50" charset="-128"/>
                  </a:rPr>
                  <a:t>ダメージ演出</a:t>
                </a:r>
                <a:endParaRPr kumimoji="1" lang="en-US" altLang="ja-JP" sz="1000">
                  <a:latin typeface="メイリオ" panose="020B0604030504040204" pitchFamily="50" charset="-128"/>
                  <a:ea typeface="メイリオ" panose="020B0604030504040204" pitchFamily="50" charset="-128"/>
                </a:endParaRPr>
              </a:p>
            </p:txBody>
          </p:sp>
          <p:sp>
            <p:nvSpPr>
              <p:cNvPr id="43" name="テキスト ボックス 42">
                <a:extLst>
                  <a:ext uri="{FF2B5EF4-FFF2-40B4-BE49-F238E27FC236}">
                    <a16:creationId xmlns:a16="http://schemas.microsoft.com/office/drawing/2014/main" id="{DAFFAB42-8E93-44F1-8E61-9F74E0211385}"/>
                  </a:ext>
                </a:extLst>
              </p:cNvPr>
              <p:cNvSpPr txBox="1"/>
              <p:nvPr/>
            </p:nvSpPr>
            <p:spPr>
              <a:xfrm>
                <a:off x="2506278" y="4199391"/>
                <a:ext cx="1371814" cy="1169551"/>
              </a:xfrm>
              <a:prstGeom prst="rect">
                <a:avLst/>
              </a:prstGeom>
              <a:noFill/>
            </p:spPr>
            <p:txBody>
              <a:bodyPr wrap="square" rtlCol="0" anchor="t">
                <a:spAutoFit/>
              </a:bodyPr>
              <a:lstStyle/>
              <a:p>
                <a:r>
                  <a:rPr kumimoji="1" lang="ja-JP" altLang="en-US" sz="1000" b="1">
                    <a:latin typeface="メイリオ" panose="020B0604030504040204" pitchFamily="50" charset="-128"/>
                    <a:ea typeface="メイリオ" panose="020B0604030504040204" pitchFamily="50" charset="-128"/>
                  </a:rPr>
                  <a:t>発射演出</a:t>
                </a:r>
                <a:r>
                  <a:rPr kumimoji="1" lang="en-US" altLang="ja-JP" sz="1000" b="1">
                    <a:latin typeface="メイリオ" panose="020B0604030504040204" pitchFamily="50" charset="-128"/>
                    <a:ea typeface="メイリオ" panose="020B0604030504040204" pitchFamily="50" charset="-128"/>
                  </a:rPr>
                  <a:t>1</a:t>
                </a:r>
              </a:p>
              <a:p>
                <a:r>
                  <a:rPr kumimoji="1" lang="ja-JP" altLang="en-US" sz="1000">
                    <a:latin typeface="メイリオ" panose="020B0604030504040204" pitchFamily="50" charset="-128"/>
                    <a:ea typeface="メイリオ" panose="020B0604030504040204" pitchFamily="50" charset="-128"/>
                  </a:rPr>
                  <a:t>支援兵器の脇にその兵科のキャラが立っている。</a:t>
                </a:r>
                <a:endParaRPr kumimoji="1" lang="en-US" altLang="ja-JP" sz="1000">
                  <a:latin typeface="メイリオ" panose="020B0604030504040204" pitchFamily="50" charset="-128"/>
                  <a:ea typeface="メイリオ" panose="020B0604030504040204" pitchFamily="50" charset="-128"/>
                </a:endParaRPr>
              </a:p>
              <a:p>
                <a:r>
                  <a:rPr kumimoji="1" lang="ja-JP" altLang="en-US" sz="1000">
                    <a:latin typeface="メイリオ" panose="020B0604030504040204" pitchFamily="50" charset="-128"/>
                    <a:ea typeface="メイリオ" panose="020B0604030504040204" pitchFamily="50" charset="-128"/>
                  </a:rPr>
                  <a:t>その上にキャラのカウントダウンメッセージ。</a:t>
                </a:r>
                <a:endParaRPr kumimoji="1" lang="en-US" altLang="ja-JP" sz="1000">
                  <a:latin typeface="メイリオ" panose="020B0604030504040204" pitchFamily="50" charset="-128"/>
                  <a:ea typeface="メイリオ" panose="020B0604030504040204" pitchFamily="50" charset="-128"/>
                </a:endParaRPr>
              </a:p>
            </p:txBody>
          </p:sp>
        </p:grpSp>
      </p:grpSp>
      <p:sp>
        <p:nvSpPr>
          <p:cNvPr id="44" name="四角形: 角を丸くする 43">
            <a:extLst>
              <a:ext uri="{FF2B5EF4-FFF2-40B4-BE49-F238E27FC236}">
                <a16:creationId xmlns:a16="http://schemas.microsoft.com/office/drawing/2014/main" id="{6A699961-197D-44DA-A446-04893E037702}"/>
              </a:ext>
            </a:extLst>
          </p:cNvPr>
          <p:cNvSpPr/>
          <p:nvPr/>
        </p:nvSpPr>
        <p:spPr>
          <a:xfrm>
            <a:off x="5353722" y="5926142"/>
            <a:ext cx="3086100" cy="400110"/>
          </a:xfrm>
          <a:prstGeom prst="roundRect">
            <a:avLst>
              <a:gd name="adj" fmla="val 16236"/>
            </a:avLst>
          </a:prstGeom>
          <a:solidFill>
            <a:srgbClr val="FFFF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000">
                <a:solidFill>
                  <a:schemeClr val="tx1"/>
                </a:solidFill>
              </a:rPr>
              <a:t>シーン攻撃のダメージ表示のルールに準じる。</a:t>
            </a:r>
            <a:endParaRPr kumimoji="1" lang="en-US" altLang="ja-JP" sz="1000">
              <a:solidFill>
                <a:schemeClr val="tx1"/>
              </a:solidFill>
            </a:endParaRPr>
          </a:p>
        </p:txBody>
      </p:sp>
    </p:spTree>
    <p:extLst>
      <p:ext uri="{BB962C8B-B14F-4D97-AF65-F5344CB8AC3E}">
        <p14:creationId xmlns:p14="http://schemas.microsoft.com/office/powerpoint/2010/main" val="417229888"/>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FC1D4C7-07C3-4A4F-8FF6-58074B71EC80}">
  <ds:schemaRefs>
    <ds:schemaRef ds:uri="http://purl.org/dc/elements/1.1/"/>
    <ds:schemaRef ds:uri="http://schemas.microsoft.com/office/2006/metadata/properties"/>
    <ds:schemaRef ds:uri="http://purl.org/dc/terms/"/>
    <ds:schemaRef ds:uri="http://schemas.openxmlformats.org/package/2006/metadata/core-properties"/>
    <ds:schemaRef ds:uri="http://purl.org/dc/dcmitype/"/>
    <ds:schemaRef ds:uri="http://schemas.microsoft.com/office/2006/documentManagement/types"/>
    <ds:schemaRef ds:uri="http://schemas.microsoft.com/office/infopath/2007/PartnerControls"/>
    <ds:schemaRef ds:uri="0296febf-2773-4faf-ae76-6dee2362d0db"/>
    <ds:schemaRef ds:uri="http://www.w3.org/XML/1998/namespace"/>
  </ds:schemaRefs>
</ds:datastoreItem>
</file>

<file path=customXml/itemProps2.xml><?xml version="1.0" encoding="utf-8"?>
<ds:datastoreItem xmlns:ds="http://schemas.openxmlformats.org/officeDocument/2006/customXml" ds:itemID="{9328BC5E-C032-49C9-8532-69354B09C2E5}">
  <ds:schemaRefs>
    <ds:schemaRef ds:uri="http://schemas.microsoft.com/sharepoint/v3/contenttype/forms"/>
  </ds:schemaRefs>
</ds:datastoreItem>
</file>

<file path=customXml/itemProps3.xml><?xml version="1.0" encoding="utf-8"?>
<ds:datastoreItem xmlns:ds="http://schemas.openxmlformats.org/officeDocument/2006/customXml" ds:itemID="{F5330837-4214-469E-BEDE-A536B6BE7E3A}">
  <ds:schemaRefs>
    <ds:schemaRef ds:uri="0296febf-2773-4faf-ae76-6dee2362d0d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0</TotalTime>
  <Words>1532</Words>
  <Application>Microsoft Office PowerPoint</Application>
  <PresentationFormat>画面に合わせる (4:3)</PresentationFormat>
  <Paragraphs>251</Paragraphs>
  <Slides>9</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9</vt:i4>
      </vt:variant>
    </vt:vector>
  </HeadingPairs>
  <TitlesOfParts>
    <vt:vector size="16" baseType="lpstr">
      <vt:lpstr>メイリオ</vt:lpstr>
      <vt:lpstr>Century Gothic</vt:lpstr>
      <vt:lpstr>Arial</vt:lpstr>
      <vt:lpstr>メイリオ</vt:lpstr>
      <vt:lpstr>游ゴシック</vt:lpstr>
      <vt:lpstr>Bahnschrift Condensed</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雄斗 増本</cp:lastModifiedBy>
  <cp:revision>1</cp:revision>
  <dcterms:created xsi:type="dcterms:W3CDTF">2019-06-27T02:30:15Z</dcterms:created>
  <dcterms:modified xsi:type="dcterms:W3CDTF">2019-12-10T08:43:35Z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